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7" r:id="rId2"/>
    <p:sldId id="552" r:id="rId3"/>
    <p:sldId id="1947" r:id="rId4"/>
    <p:sldId id="1948" r:id="rId5"/>
    <p:sldId id="1949" r:id="rId6"/>
    <p:sldId id="1950" r:id="rId7"/>
    <p:sldId id="1951" r:id="rId8"/>
    <p:sldId id="1952" r:id="rId9"/>
    <p:sldId id="1953" r:id="rId10"/>
    <p:sldId id="1954" r:id="rId11"/>
    <p:sldId id="1955" r:id="rId12"/>
    <p:sldId id="1956" r:id="rId13"/>
    <p:sldId id="1971" r:id="rId14"/>
    <p:sldId id="1972" r:id="rId15"/>
    <p:sldId id="1973" r:id="rId16"/>
    <p:sldId id="1974" r:id="rId17"/>
    <p:sldId id="1957" r:id="rId18"/>
    <p:sldId id="1958" r:id="rId19"/>
    <p:sldId id="1959" r:id="rId20"/>
    <p:sldId id="1960" r:id="rId21"/>
    <p:sldId id="1961" r:id="rId22"/>
    <p:sldId id="1962" r:id="rId23"/>
    <p:sldId id="1963" r:id="rId24"/>
    <p:sldId id="1964" r:id="rId25"/>
    <p:sldId id="1965" r:id="rId26"/>
    <p:sldId id="1966" r:id="rId27"/>
    <p:sldId id="1967" r:id="rId28"/>
    <p:sldId id="1968" r:id="rId29"/>
    <p:sldId id="1969" r:id="rId30"/>
    <p:sldId id="1970" r:id="rId31"/>
    <p:sldId id="1975" r:id="rId32"/>
    <p:sldId id="1976" r:id="rId33"/>
    <p:sldId id="1977" r:id="rId34"/>
    <p:sldId id="1978" r:id="rId35"/>
    <p:sldId id="1979" r:id="rId36"/>
    <p:sldId id="1980" r:id="rId37"/>
    <p:sldId id="1981" r:id="rId38"/>
    <p:sldId id="1982" r:id="rId39"/>
    <p:sldId id="1983" r:id="rId40"/>
    <p:sldId id="1984" r:id="rId41"/>
    <p:sldId id="1985" r:id="rId42"/>
    <p:sldId id="1986" r:id="rId43"/>
    <p:sldId id="1987" r:id="rId44"/>
    <p:sldId id="1988" r:id="rId45"/>
    <p:sldId id="1989" r:id="rId46"/>
    <p:sldId id="1990" r:id="rId47"/>
    <p:sldId id="1991" r:id="rId48"/>
    <p:sldId id="1993" r:id="rId49"/>
    <p:sldId id="1992" r:id="rId50"/>
    <p:sldId id="1994" r:id="rId51"/>
    <p:sldId id="1996" r:id="rId52"/>
    <p:sldId id="1995" r:id="rId53"/>
    <p:sldId id="1997" r:id="rId54"/>
    <p:sldId id="1999" r:id="rId55"/>
    <p:sldId id="1998" r:id="rId56"/>
    <p:sldId id="2000" r:id="rId57"/>
    <p:sldId id="2001" r:id="rId58"/>
    <p:sldId id="2002" r:id="rId59"/>
    <p:sldId id="2003" r:id="rId60"/>
    <p:sldId id="2004" r:id="rId61"/>
    <p:sldId id="2005" r:id="rId62"/>
    <p:sldId id="2006" r:id="rId63"/>
    <p:sldId id="2007" r:id="rId64"/>
    <p:sldId id="2016" r:id="rId65"/>
    <p:sldId id="2008" r:id="rId66"/>
    <p:sldId id="2009" r:id="rId67"/>
    <p:sldId id="2010" r:id="rId68"/>
    <p:sldId id="2011" r:id="rId69"/>
    <p:sldId id="2012" r:id="rId70"/>
    <p:sldId id="2013" r:id="rId71"/>
    <p:sldId id="2014" r:id="rId72"/>
    <p:sldId id="2015" r:id="rId73"/>
    <p:sldId id="2017" r:id="rId74"/>
    <p:sldId id="2018" r:id="rId75"/>
    <p:sldId id="2019" r:id="rId76"/>
    <p:sldId id="2020" r:id="rId77"/>
    <p:sldId id="1699" r:id="rId78"/>
    <p:sldId id="1700" r:id="rId79"/>
    <p:sldId id="1701" r:id="rId80"/>
    <p:sldId id="1702" r:id="rId81"/>
    <p:sldId id="1703" r:id="rId82"/>
    <p:sldId id="1704" r:id="rId83"/>
    <p:sldId id="1705" r:id="rId84"/>
    <p:sldId id="1706" r:id="rId85"/>
    <p:sldId id="2022" r:id="rId86"/>
    <p:sldId id="2021" r:id="rId87"/>
    <p:sldId id="2023" r:id="rId88"/>
    <p:sldId id="2024" r:id="rId89"/>
    <p:sldId id="2025" r:id="rId90"/>
    <p:sldId id="1641" r:id="rId91"/>
    <p:sldId id="1642" r:id="rId92"/>
    <p:sldId id="1643" r:id="rId93"/>
    <p:sldId id="1644" r:id="rId94"/>
    <p:sldId id="1645" r:id="rId95"/>
    <p:sldId id="2026" r:id="rId96"/>
    <p:sldId id="1946"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6DA4A-41EE-4CDB-A719-D57C66CEF601}"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D740F-2EE7-4526-A9F8-D3E7A56BF9E0}" type="slidenum">
              <a:rPr lang="en-US" smtClean="0"/>
              <a:t>‹#›</a:t>
            </a:fld>
            <a:endParaRPr lang="en-US"/>
          </a:p>
        </p:txBody>
      </p:sp>
    </p:spTree>
    <p:extLst>
      <p:ext uri="{BB962C8B-B14F-4D97-AF65-F5344CB8AC3E}">
        <p14:creationId xmlns:p14="http://schemas.microsoft.com/office/powerpoint/2010/main" val="29514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77</a:t>
            </a:fld>
            <a:endParaRPr lang="en-US" altLang="en-US"/>
          </a:p>
        </p:txBody>
      </p:sp>
    </p:spTree>
    <p:extLst>
      <p:ext uri="{BB962C8B-B14F-4D97-AF65-F5344CB8AC3E}">
        <p14:creationId xmlns:p14="http://schemas.microsoft.com/office/powerpoint/2010/main" val="89748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86</a:t>
            </a:fld>
            <a:endParaRPr lang="en-US" altLang="en-US"/>
          </a:p>
        </p:txBody>
      </p:sp>
    </p:spTree>
    <p:extLst>
      <p:ext uri="{BB962C8B-B14F-4D97-AF65-F5344CB8AC3E}">
        <p14:creationId xmlns:p14="http://schemas.microsoft.com/office/powerpoint/2010/main" val="396054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87</a:t>
            </a:fld>
            <a:endParaRPr lang="en-US" altLang="en-US"/>
          </a:p>
        </p:txBody>
      </p:sp>
    </p:spTree>
    <p:extLst>
      <p:ext uri="{BB962C8B-B14F-4D97-AF65-F5344CB8AC3E}">
        <p14:creationId xmlns:p14="http://schemas.microsoft.com/office/powerpoint/2010/main" val="348109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88</a:t>
            </a:fld>
            <a:endParaRPr lang="en-US" altLang="en-US"/>
          </a:p>
        </p:txBody>
      </p:sp>
    </p:spTree>
    <p:extLst>
      <p:ext uri="{BB962C8B-B14F-4D97-AF65-F5344CB8AC3E}">
        <p14:creationId xmlns:p14="http://schemas.microsoft.com/office/powerpoint/2010/main" val="325137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89</a:t>
            </a:fld>
            <a:endParaRPr lang="en-US" altLang="en-US"/>
          </a:p>
        </p:txBody>
      </p:sp>
    </p:spTree>
    <p:extLst>
      <p:ext uri="{BB962C8B-B14F-4D97-AF65-F5344CB8AC3E}">
        <p14:creationId xmlns:p14="http://schemas.microsoft.com/office/powerpoint/2010/main" val="410268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61E88B-D073-451C-A715-75767B5D9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F3C70BB-E338-4E59-B047-0B3E8D344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212BFC31-DC9B-42E7-A72E-70CF46D52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24827-FDC3-4FED-A1D5-577237335F58}" type="slidenum">
              <a:rPr lang="en-US" altLang="en-US" smtClean="0"/>
              <a:pPr>
                <a:spcBef>
                  <a:spcPct val="0"/>
                </a:spcBef>
              </a:pPr>
              <a:t>90</a:t>
            </a:fld>
            <a:endParaRPr lang="en-US" altLang="en-US"/>
          </a:p>
        </p:txBody>
      </p:sp>
    </p:spTree>
    <p:extLst>
      <p:ext uri="{BB962C8B-B14F-4D97-AF65-F5344CB8AC3E}">
        <p14:creationId xmlns:p14="http://schemas.microsoft.com/office/powerpoint/2010/main" val="386921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61E88B-D073-451C-A715-75767B5D9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F3C70BB-E338-4E59-B047-0B3E8D344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212BFC31-DC9B-42E7-A72E-70CF46D52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24827-FDC3-4FED-A1D5-577237335F58}" type="slidenum">
              <a:rPr lang="en-US" altLang="en-US" smtClean="0"/>
              <a:pPr>
                <a:spcBef>
                  <a:spcPct val="0"/>
                </a:spcBef>
              </a:pPr>
              <a:t>91</a:t>
            </a:fld>
            <a:endParaRPr lang="en-US" altLang="en-US"/>
          </a:p>
        </p:txBody>
      </p:sp>
    </p:spTree>
    <p:extLst>
      <p:ext uri="{BB962C8B-B14F-4D97-AF65-F5344CB8AC3E}">
        <p14:creationId xmlns:p14="http://schemas.microsoft.com/office/powerpoint/2010/main" val="27131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61E88B-D073-451C-A715-75767B5D9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F3C70BB-E338-4E59-B047-0B3E8D344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212BFC31-DC9B-42E7-A72E-70CF46D52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24827-FDC3-4FED-A1D5-577237335F58}" type="slidenum">
              <a:rPr lang="en-US" altLang="en-US" smtClean="0"/>
              <a:pPr>
                <a:spcBef>
                  <a:spcPct val="0"/>
                </a:spcBef>
              </a:pPr>
              <a:t>92</a:t>
            </a:fld>
            <a:endParaRPr lang="en-US" altLang="en-US"/>
          </a:p>
        </p:txBody>
      </p:sp>
    </p:spTree>
    <p:extLst>
      <p:ext uri="{BB962C8B-B14F-4D97-AF65-F5344CB8AC3E}">
        <p14:creationId xmlns:p14="http://schemas.microsoft.com/office/powerpoint/2010/main" val="86317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61E88B-D073-451C-A715-75767B5D9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F3C70BB-E338-4E59-B047-0B3E8D344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212BFC31-DC9B-42E7-A72E-70CF46D52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24827-FDC3-4FED-A1D5-577237335F58}" type="slidenum">
              <a:rPr lang="en-US" altLang="en-US" smtClean="0"/>
              <a:pPr>
                <a:spcBef>
                  <a:spcPct val="0"/>
                </a:spcBef>
              </a:pPr>
              <a:t>93</a:t>
            </a:fld>
            <a:endParaRPr lang="en-US" altLang="en-US"/>
          </a:p>
        </p:txBody>
      </p:sp>
    </p:spTree>
    <p:extLst>
      <p:ext uri="{BB962C8B-B14F-4D97-AF65-F5344CB8AC3E}">
        <p14:creationId xmlns:p14="http://schemas.microsoft.com/office/powerpoint/2010/main" val="278278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61E88B-D073-451C-A715-75767B5D9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F3C70BB-E338-4E59-B047-0B3E8D344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212BFC31-DC9B-42E7-A72E-70CF46D52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24827-FDC3-4FED-A1D5-577237335F58}" type="slidenum">
              <a:rPr lang="en-US" altLang="en-US" smtClean="0"/>
              <a:pPr>
                <a:spcBef>
                  <a:spcPct val="0"/>
                </a:spcBef>
              </a:pPr>
              <a:t>94</a:t>
            </a:fld>
            <a:endParaRPr lang="en-US" altLang="en-US"/>
          </a:p>
        </p:txBody>
      </p:sp>
    </p:spTree>
    <p:extLst>
      <p:ext uri="{BB962C8B-B14F-4D97-AF65-F5344CB8AC3E}">
        <p14:creationId xmlns:p14="http://schemas.microsoft.com/office/powerpoint/2010/main" val="217439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61E88B-D073-451C-A715-75767B5D94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F3C70BB-E338-4E59-B047-0B3E8D344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212BFC31-DC9B-42E7-A72E-70CF46D52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24827-FDC3-4FED-A1D5-577237335F58}" type="slidenum">
              <a:rPr lang="en-US" altLang="en-US" smtClean="0"/>
              <a:pPr>
                <a:spcBef>
                  <a:spcPct val="0"/>
                </a:spcBef>
              </a:pPr>
              <a:t>95</a:t>
            </a:fld>
            <a:endParaRPr lang="en-US" altLang="en-US"/>
          </a:p>
        </p:txBody>
      </p:sp>
    </p:spTree>
    <p:extLst>
      <p:ext uri="{BB962C8B-B14F-4D97-AF65-F5344CB8AC3E}">
        <p14:creationId xmlns:p14="http://schemas.microsoft.com/office/powerpoint/2010/main" val="131793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78</a:t>
            </a:fld>
            <a:endParaRPr lang="en-US" altLang="en-US"/>
          </a:p>
        </p:txBody>
      </p:sp>
    </p:spTree>
    <p:extLst>
      <p:ext uri="{BB962C8B-B14F-4D97-AF65-F5344CB8AC3E}">
        <p14:creationId xmlns:p14="http://schemas.microsoft.com/office/powerpoint/2010/main" val="276111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6151F43D-9947-F355-93C8-84D86EA49622}"/>
              </a:ext>
            </a:extLst>
          </p:cNvPr>
          <p:cNvSpPr>
            <a:spLocks noGrp="1" noRot="1" noChangeAspect="1" noTextEdit="1"/>
          </p:cNvSpPr>
          <p:nvPr>
            <p:ph type="sldImg"/>
          </p:nvPr>
        </p:nvSpPr>
        <p:spPr>
          <a:ln/>
        </p:spPr>
      </p:sp>
      <p:sp>
        <p:nvSpPr>
          <p:cNvPr id="189443" name="Notes Placeholder 2">
            <a:extLst>
              <a:ext uri="{FF2B5EF4-FFF2-40B4-BE49-F238E27FC236}">
                <a16:creationId xmlns:a16="http://schemas.microsoft.com/office/drawing/2014/main" id="{4AA0B74B-AEC6-BEE6-7186-830C39E9FC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89444" name="Slide Number Placeholder 3">
            <a:extLst>
              <a:ext uri="{FF2B5EF4-FFF2-40B4-BE49-F238E27FC236}">
                <a16:creationId xmlns:a16="http://schemas.microsoft.com/office/drawing/2014/main" id="{E659C855-C5A0-C26E-7B17-237E28570E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D139341-0B54-42D0-9092-0D62E2937040}" type="slidenum">
              <a:rPr lang="en-US" altLang="en-US">
                <a:latin typeface="Arial" panose="020B0604020202020204" pitchFamily="34" charset="0"/>
              </a:rPr>
              <a:pPr/>
              <a:t>96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79</a:t>
            </a:fld>
            <a:endParaRPr lang="en-US" altLang="en-US"/>
          </a:p>
        </p:txBody>
      </p:sp>
    </p:spTree>
    <p:extLst>
      <p:ext uri="{BB962C8B-B14F-4D97-AF65-F5344CB8AC3E}">
        <p14:creationId xmlns:p14="http://schemas.microsoft.com/office/powerpoint/2010/main" val="82969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80</a:t>
            </a:fld>
            <a:endParaRPr lang="en-US" altLang="en-US"/>
          </a:p>
        </p:txBody>
      </p:sp>
    </p:spTree>
    <p:extLst>
      <p:ext uri="{BB962C8B-B14F-4D97-AF65-F5344CB8AC3E}">
        <p14:creationId xmlns:p14="http://schemas.microsoft.com/office/powerpoint/2010/main" val="61084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81</a:t>
            </a:fld>
            <a:endParaRPr lang="en-US" altLang="en-US"/>
          </a:p>
        </p:txBody>
      </p:sp>
    </p:spTree>
    <p:extLst>
      <p:ext uri="{BB962C8B-B14F-4D97-AF65-F5344CB8AC3E}">
        <p14:creationId xmlns:p14="http://schemas.microsoft.com/office/powerpoint/2010/main" val="73511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82</a:t>
            </a:fld>
            <a:endParaRPr lang="en-US" altLang="en-US"/>
          </a:p>
        </p:txBody>
      </p:sp>
    </p:spTree>
    <p:extLst>
      <p:ext uri="{BB962C8B-B14F-4D97-AF65-F5344CB8AC3E}">
        <p14:creationId xmlns:p14="http://schemas.microsoft.com/office/powerpoint/2010/main" val="55157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83</a:t>
            </a:fld>
            <a:endParaRPr lang="en-US" altLang="en-US"/>
          </a:p>
        </p:txBody>
      </p:sp>
    </p:spTree>
    <p:extLst>
      <p:ext uri="{BB962C8B-B14F-4D97-AF65-F5344CB8AC3E}">
        <p14:creationId xmlns:p14="http://schemas.microsoft.com/office/powerpoint/2010/main" val="16569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84</a:t>
            </a:fld>
            <a:endParaRPr lang="en-US" altLang="en-US"/>
          </a:p>
        </p:txBody>
      </p:sp>
    </p:spTree>
    <p:extLst>
      <p:ext uri="{BB962C8B-B14F-4D97-AF65-F5344CB8AC3E}">
        <p14:creationId xmlns:p14="http://schemas.microsoft.com/office/powerpoint/2010/main" val="417409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6F0E192-9681-48A1-90FD-8083EF0DC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DBAD95-4762-4BA8-B571-72E84BC0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EE5054-CC5D-4FD5-A4F0-06F24E82B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6340F-7653-4ECA-854D-BA26391C15A5}" type="slidenum">
              <a:rPr lang="en-US" altLang="en-US" smtClean="0"/>
              <a:pPr>
                <a:spcBef>
                  <a:spcPct val="0"/>
                </a:spcBef>
              </a:pPr>
              <a:t>85</a:t>
            </a:fld>
            <a:endParaRPr lang="en-US" altLang="en-US"/>
          </a:p>
        </p:txBody>
      </p:sp>
    </p:spTree>
    <p:extLst>
      <p:ext uri="{BB962C8B-B14F-4D97-AF65-F5344CB8AC3E}">
        <p14:creationId xmlns:p14="http://schemas.microsoft.com/office/powerpoint/2010/main" val="3993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8339-1BD5-5041-6A44-9067C4608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E8F70D-2C07-B52B-FD67-CBA22184E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5C9EBF-BCE5-C6F9-D286-D9D9E2EF0062}"/>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5" name="Footer Placeholder 4">
            <a:extLst>
              <a:ext uri="{FF2B5EF4-FFF2-40B4-BE49-F238E27FC236}">
                <a16:creationId xmlns:a16="http://schemas.microsoft.com/office/drawing/2014/main" id="{4C3CAA91-49F0-AACF-BD6D-990003C40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F5EF2-9AAA-EA4F-C236-437DDF8E6283}"/>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166270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7DEB-2D1A-0E8F-3ADF-C79E791DE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368B2-FCFD-1ABE-DD42-77AF21E89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883F-4A06-2D27-E32D-E9EF72711216}"/>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5" name="Footer Placeholder 4">
            <a:extLst>
              <a:ext uri="{FF2B5EF4-FFF2-40B4-BE49-F238E27FC236}">
                <a16:creationId xmlns:a16="http://schemas.microsoft.com/office/drawing/2014/main" id="{A7B9601E-624E-B47F-4DAE-5FE522CB8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8382-6CCE-39B9-A5A9-8FB700586B01}"/>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9858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834E6-06D5-34CB-D015-06A9913E09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2AF865-BD0C-1C3B-3425-A38559A62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2481B-E129-981C-60BB-5F225E48EDDE}"/>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5" name="Footer Placeholder 4">
            <a:extLst>
              <a:ext uri="{FF2B5EF4-FFF2-40B4-BE49-F238E27FC236}">
                <a16:creationId xmlns:a16="http://schemas.microsoft.com/office/drawing/2014/main" id="{1D5923C0-8F3E-A4B5-D2A3-1D0DFCAD3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28E73-DAB5-12F0-A411-F7ACDD25D1EB}"/>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95912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D06F-E11C-D288-40A2-D7030E399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05505-3A2E-BC8B-5D79-3208B926B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46830-4DD3-FBDA-5A0C-CD5374AE2BED}"/>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5" name="Footer Placeholder 4">
            <a:extLst>
              <a:ext uri="{FF2B5EF4-FFF2-40B4-BE49-F238E27FC236}">
                <a16:creationId xmlns:a16="http://schemas.microsoft.com/office/drawing/2014/main" id="{A37DDEE0-4621-6F32-224A-090C5851D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9C102-029D-65C7-3E4F-5E12FF0D8642}"/>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55729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473D-8BC6-3EDE-1B90-2D370C49E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85660-C8AA-3FF2-8E16-CF77AC4E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C354A-E9F5-052F-8030-39EC517F3456}"/>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5" name="Footer Placeholder 4">
            <a:extLst>
              <a:ext uri="{FF2B5EF4-FFF2-40B4-BE49-F238E27FC236}">
                <a16:creationId xmlns:a16="http://schemas.microsoft.com/office/drawing/2014/main" id="{C3EBC246-EAFC-525D-27F4-C5F297ECB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873D6-09C2-59D1-0D14-E55D9CF8D4C7}"/>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410073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6053-054A-80B2-4B9B-035FA194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A8658-869B-1BBE-DCCB-491BB9B14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B48EDC-E2F4-C75A-E985-C3487C143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B25985-DFC1-6C10-7C75-15F091F48754}"/>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6" name="Footer Placeholder 5">
            <a:extLst>
              <a:ext uri="{FF2B5EF4-FFF2-40B4-BE49-F238E27FC236}">
                <a16:creationId xmlns:a16="http://schemas.microsoft.com/office/drawing/2014/main" id="{A80DE49A-35B5-9C98-7194-1901A4E32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4FECF-D8CB-07CF-3707-C23A7DEA7F72}"/>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425803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06D8-7C41-1AC5-5AE2-D4668CC56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8EEF2-958F-C212-83B1-4DCF043B9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F3064-732A-8B72-574A-4E49B8A80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BFA54-0FEA-E13D-AF80-C57147FDB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668B6-A873-9392-8AB3-8BAFC4B338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EE20E9-45D6-A341-7DA2-1CD4A5CE7F64}"/>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8" name="Footer Placeholder 7">
            <a:extLst>
              <a:ext uri="{FF2B5EF4-FFF2-40B4-BE49-F238E27FC236}">
                <a16:creationId xmlns:a16="http://schemas.microsoft.com/office/drawing/2014/main" id="{01B92232-7F57-437D-FBC6-C733770A65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748D0-AE27-C987-899B-2550AC4978E7}"/>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67812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D091-2B17-E5E1-A084-74B19698F5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DA3826-1EDD-54EE-2144-76084F342C68}"/>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4" name="Footer Placeholder 3">
            <a:extLst>
              <a:ext uri="{FF2B5EF4-FFF2-40B4-BE49-F238E27FC236}">
                <a16:creationId xmlns:a16="http://schemas.microsoft.com/office/drawing/2014/main" id="{98314D8F-4DB3-14DF-DB38-0AE689E3AD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CAE799-6DC4-7AA4-F133-B1C4BCBE2B0B}"/>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282220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26A54-8EE1-46F4-A380-3C0A8DB0148B}"/>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3" name="Footer Placeholder 2">
            <a:extLst>
              <a:ext uri="{FF2B5EF4-FFF2-40B4-BE49-F238E27FC236}">
                <a16:creationId xmlns:a16="http://schemas.microsoft.com/office/drawing/2014/main" id="{567A607E-3D93-58F4-A96C-683107D0F4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A37BFD-312F-D4D9-7564-B78B6382874E}"/>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2638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5D9C-8BB9-8E5D-37CE-230C4ABB8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267414-243B-1181-1FE8-36F6C6A69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AA327-99AC-05DF-6D9D-262DF1FB3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DE9A5-7087-80F4-5147-ADF07F648ADD}"/>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6" name="Footer Placeholder 5">
            <a:extLst>
              <a:ext uri="{FF2B5EF4-FFF2-40B4-BE49-F238E27FC236}">
                <a16:creationId xmlns:a16="http://schemas.microsoft.com/office/drawing/2014/main" id="{68D35344-88ED-71C1-902C-BA005881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0962A-6E0A-1D9F-D25B-0A0DF343E1AC}"/>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144596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D9B0-34C0-7A95-5E47-57F3F72DB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8E98AC-ED01-9733-EBDF-3C6733C8D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0ACE1-576A-CD52-CADB-956488B5B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ECE9F-B621-EA88-6F9E-1C7050AFE603}"/>
              </a:ext>
            </a:extLst>
          </p:cNvPr>
          <p:cNvSpPr>
            <a:spLocks noGrp="1"/>
          </p:cNvSpPr>
          <p:nvPr>
            <p:ph type="dt" sz="half" idx="10"/>
          </p:nvPr>
        </p:nvSpPr>
        <p:spPr/>
        <p:txBody>
          <a:bodyPr/>
          <a:lstStyle/>
          <a:p>
            <a:fld id="{47125C4D-A8ED-47FA-957A-B95F8C179A15}" type="datetimeFigureOut">
              <a:rPr lang="en-US" smtClean="0"/>
              <a:t>7/13/2022</a:t>
            </a:fld>
            <a:endParaRPr lang="en-US"/>
          </a:p>
        </p:txBody>
      </p:sp>
      <p:sp>
        <p:nvSpPr>
          <p:cNvPr id="6" name="Footer Placeholder 5">
            <a:extLst>
              <a:ext uri="{FF2B5EF4-FFF2-40B4-BE49-F238E27FC236}">
                <a16:creationId xmlns:a16="http://schemas.microsoft.com/office/drawing/2014/main" id="{515BD013-B74F-7C1F-49D3-427D6DD31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A1141-F4AA-50E2-5951-4EC8F564FFA2}"/>
              </a:ext>
            </a:extLst>
          </p:cNvPr>
          <p:cNvSpPr>
            <a:spLocks noGrp="1"/>
          </p:cNvSpPr>
          <p:nvPr>
            <p:ph type="sldNum" sz="quarter" idx="12"/>
          </p:nvPr>
        </p:nvSpPr>
        <p:spPr/>
        <p:txBody>
          <a:bodyPr/>
          <a:lstStyle/>
          <a:p>
            <a:fld id="{C65AC50D-2C9A-4E51-8CDA-3853D932DA34}" type="slidenum">
              <a:rPr lang="en-US" smtClean="0"/>
              <a:t>‹#›</a:t>
            </a:fld>
            <a:endParaRPr lang="en-US"/>
          </a:p>
        </p:txBody>
      </p:sp>
    </p:spTree>
    <p:extLst>
      <p:ext uri="{BB962C8B-B14F-4D97-AF65-F5344CB8AC3E}">
        <p14:creationId xmlns:p14="http://schemas.microsoft.com/office/powerpoint/2010/main" val="337486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57884-6105-9490-3592-6BA903374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9492C0-30AC-2C75-006D-1A4AB3736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BA2BC-634C-0C9A-0564-51449AF78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25C4D-A8ED-47FA-957A-B95F8C179A15}" type="datetimeFigureOut">
              <a:rPr lang="en-US" smtClean="0"/>
              <a:t>7/13/2022</a:t>
            </a:fld>
            <a:endParaRPr lang="en-US"/>
          </a:p>
        </p:txBody>
      </p:sp>
      <p:sp>
        <p:nvSpPr>
          <p:cNvPr id="5" name="Footer Placeholder 4">
            <a:extLst>
              <a:ext uri="{FF2B5EF4-FFF2-40B4-BE49-F238E27FC236}">
                <a16:creationId xmlns:a16="http://schemas.microsoft.com/office/drawing/2014/main" id="{09689810-2DFB-0010-EC4A-6E9286F0F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897406-9730-2E75-01EE-E5872D83C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AC50D-2C9A-4E51-8CDA-3853D932DA34}" type="slidenum">
              <a:rPr lang="en-US" smtClean="0"/>
              <a:t>‹#›</a:t>
            </a:fld>
            <a:endParaRPr lang="en-US"/>
          </a:p>
        </p:txBody>
      </p:sp>
    </p:spTree>
    <p:extLst>
      <p:ext uri="{BB962C8B-B14F-4D97-AF65-F5344CB8AC3E}">
        <p14:creationId xmlns:p14="http://schemas.microsoft.com/office/powerpoint/2010/main" val="243970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cid:image006.png@01D85AF0.CD6DDDD0"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cid:image006.png@01D85AF0.CD6DDDD0"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cid:image006.png@01D85AF0.CD6DDDD0"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cid:image006.png@01D85AF0.CD6DDDD0"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cid:image006.png@01D85971.4391E140"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mass.gov/files/documents/2018/06/26/Safe%20Driver%20Insurance%20Plan_0.pdf" TargetMode="External"/><Relationship Id="rId2" Type="http://schemas.openxmlformats.org/officeDocument/2006/relationships/hyperlink" Target="https://www.mass.gov/info-details/surchargeable-incidents#at-fault-accidents-"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mass.gov/how-to/filing-an-insurance-complaint" TargetMode="External"/><Relationship Id="rId2" Type="http://schemas.openxmlformats.org/officeDocument/2006/relationships/hyperlink" Target="https://www.mass.gov/how-to/file-a-consumer-complaint"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mass.gov/how-to/file-a-consumer-complain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A0FC8B-BB9B-4D96-9CF4-C0E5BEECEBAA}"/>
              </a:ext>
            </a:extLst>
          </p:cNvPr>
          <p:cNvSpPr txBox="1"/>
          <p:nvPr/>
        </p:nvSpPr>
        <p:spPr>
          <a:xfrm>
            <a:off x="4830417" y="929097"/>
            <a:ext cx="6816151" cy="1200329"/>
          </a:xfrm>
          <a:prstGeom prst="rect">
            <a:avLst/>
          </a:prstGeom>
          <a:noFill/>
        </p:spPr>
        <p:txBody>
          <a:bodyPr wrap="square" rtlCol="0">
            <a:spAutoFit/>
          </a:bodyPr>
          <a:lstStyle/>
          <a:p>
            <a:r>
              <a:rPr lang="en-US" sz="3600" b="1" dirty="0">
                <a:solidFill>
                  <a:srgbClr val="FF0000"/>
                </a:solidFill>
                <a:latin typeface="Arial" panose="020B0604020202020204" pitchFamily="34" charset="0"/>
                <a:ea typeface="Calibri" panose="020F0502020204030204" pitchFamily="34" charset="0"/>
              </a:rPr>
              <a:t>Q4U – A year of MA auto</a:t>
            </a:r>
          </a:p>
          <a:p>
            <a:r>
              <a:rPr lang="en-US" sz="3600" b="1" dirty="0">
                <a:solidFill>
                  <a:srgbClr val="FF0000"/>
                </a:solidFill>
                <a:latin typeface="Arial" panose="020B0604020202020204" pitchFamily="34" charset="0"/>
                <a:ea typeface="Calibri" panose="020F0502020204030204" pitchFamily="34" charset="0"/>
              </a:rPr>
              <a:t>questions and answers </a:t>
            </a:r>
          </a:p>
        </p:txBody>
      </p:sp>
      <p:sp>
        <p:nvSpPr>
          <p:cNvPr id="2" name="Slide Number Placeholder 1">
            <a:extLst>
              <a:ext uri="{FF2B5EF4-FFF2-40B4-BE49-F238E27FC236}">
                <a16:creationId xmlns:a16="http://schemas.microsoft.com/office/drawing/2014/main" id="{4FBAAEB0-727C-4034-AE78-22733B5275A3}"/>
              </a:ext>
            </a:extLst>
          </p:cNvPr>
          <p:cNvSpPr>
            <a:spLocks noGrp="1"/>
          </p:cNvSpPr>
          <p:nvPr>
            <p:ph type="sldNum" sz="quarter" idx="12"/>
          </p:nvPr>
        </p:nvSpPr>
        <p:spPr/>
        <p:txBody>
          <a:bodyPr/>
          <a:lstStyle/>
          <a:p>
            <a:fld id="{4E831BBE-9238-422D-A6B8-5DF342D5FC5E}" type="slidenum">
              <a:rPr lang="en-US" smtClean="0"/>
              <a:t>1</a:t>
            </a:fld>
            <a:endParaRPr lang="en-US"/>
          </a:p>
        </p:txBody>
      </p:sp>
      <p:sp>
        <p:nvSpPr>
          <p:cNvPr id="6" name="TextBox 5">
            <a:extLst>
              <a:ext uri="{FF2B5EF4-FFF2-40B4-BE49-F238E27FC236}">
                <a16:creationId xmlns:a16="http://schemas.microsoft.com/office/drawing/2014/main" id="{0D3A1316-45A1-40AC-82B8-C910FAF6341F}"/>
              </a:ext>
            </a:extLst>
          </p:cNvPr>
          <p:cNvSpPr txBox="1"/>
          <p:nvPr/>
        </p:nvSpPr>
        <p:spPr>
          <a:xfrm>
            <a:off x="119270" y="119270"/>
            <a:ext cx="3657600" cy="2097156"/>
          </a:xfrm>
          <a:prstGeom prst="rect">
            <a:avLst/>
          </a:prstGeom>
          <a:noFill/>
        </p:spPr>
        <p:txBody>
          <a:bodyPr wrap="square" rtlCol="0">
            <a:spAutoFit/>
          </a:bodyPr>
          <a:lstStyle/>
          <a:p>
            <a:endParaRPr lang="en-US" dirty="0"/>
          </a:p>
        </p:txBody>
      </p:sp>
      <p:pic>
        <p:nvPicPr>
          <p:cNvPr id="13" name="Picture 12" descr="Text, logo&#10;&#10;Description automatically generated">
            <a:extLst>
              <a:ext uri="{FF2B5EF4-FFF2-40B4-BE49-F238E27FC236}">
                <a16:creationId xmlns:a16="http://schemas.microsoft.com/office/drawing/2014/main" id="{A9795885-43A2-A60F-A49B-FBAC9296A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26"/>
            <a:ext cx="2462553" cy="1847850"/>
          </a:xfrm>
          <a:prstGeom prst="rect">
            <a:avLst/>
          </a:prstGeom>
        </p:spPr>
      </p:pic>
    </p:spTree>
    <p:extLst>
      <p:ext uri="{BB962C8B-B14F-4D97-AF65-F5344CB8AC3E}">
        <p14:creationId xmlns:p14="http://schemas.microsoft.com/office/powerpoint/2010/main" val="137235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10</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299719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For the named insured ….</a:t>
            </a:r>
          </a:p>
          <a:p>
            <a:pPr eaLnBrk="1" hangingPunct="1"/>
            <a:endParaRPr lang="en-US" altLang="en-US" sz="2800" b="1" dirty="0"/>
          </a:p>
          <a:p>
            <a:pPr eaLnBrk="1" hangingPunct="1"/>
            <a:r>
              <a:rPr lang="en-US" altLang="en-US" sz="2800" b="1" dirty="0"/>
              <a:t>And if household members will be using that vehicle …the exclusion can be removed for them too </a:t>
            </a:r>
          </a:p>
        </p:txBody>
      </p:sp>
      <p:pic>
        <p:nvPicPr>
          <p:cNvPr id="4" name="Picture 3">
            <a:extLst>
              <a:ext uri="{FF2B5EF4-FFF2-40B4-BE49-F238E27FC236}">
                <a16:creationId xmlns:a16="http://schemas.microsoft.com/office/drawing/2014/main" id="{F98E1A0C-00E0-45CA-C574-DE4EFFFC52E2}"/>
              </a:ext>
            </a:extLst>
          </p:cNvPr>
          <p:cNvPicPr>
            <a:picLocks noChangeAspect="1"/>
          </p:cNvPicPr>
          <p:nvPr/>
        </p:nvPicPr>
        <p:blipFill>
          <a:blip r:embed="rId2"/>
          <a:stretch>
            <a:fillRect/>
          </a:stretch>
        </p:blipFill>
        <p:spPr>
          <a:xfrm>
            <a:off x="4194313" y="184666"/>
            <a:ext cx="5189804" cy="6488668"/>
          </a:xfrm>
          <a:prstGeom prst="rect">
            <a:avLst/>
          </a:prstGeom>
          <a:ln w="76200">
            <a:solidFill>
              <a:srgbClr val="0070C0"/>
            </a:solidFill>
          </a:ln>
        </p:spPr>
      </p:pic>
      <p:sp>
        <p:nvSpPr>
          <p:cNvPr id="6" name="Arrow: Right 5">
            <a:extLst>
              <a:ext uri="{FF2B5EF4-FFF2-40B4-BE49-F238E27FC236}">
                <a16:creationId xmlns:a16="http://schemas.microsoft.com/office/drawing/2014/main" id="{B93B228A-F84C-667A-3376-E2A1F1D34DDB}"/>
              </a:ext>
            </a:extLst>
          </p:cNvPr>
          <p:cNvSpPr/>
          <p:nvPr/>
        </p:nvSpPr>
        <p:spPr>
          <a:xfrm>
            <a:off x="3139440" y="16967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E7802DB-F5CF-66F9-AB32-05C61F7CA9B8}"/>
              </a:ext>
            </a:extLst>
          </p:cNvPr>
          <p:cNvSpPr/>
          <p:nvPr/>
        </p:nvSpPr>
        <p:spPr>
          <a:xfrm>
            <a:off x="3139440" y="2540766"/>
            <a:ext cx="97840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3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11</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51898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The premium for you and HHMs for parts 4,5,6 is 12 or 13 % assuming you are renting a vehicle that has SOME coverage…even state minimum</a:t>
            </a:r>
          </a:p>
          <a:p>
            <a:pPr eaLnBrk="1" hangingPunct="1"/>
            <a:endParaRPr lang="en-US" altLang="en-US" sz="2800" b="1" dirty="0"/>
          </a:p>
          <a:p>
            <a:pPr eaLnBrk="1" hangingPunct="1"/>
            <a:endParaRPr lang="en-US" altLang="en-US" sz="2800" b="1" dirty="0"/>
          </a:p>
        </p:txBody>
      </p:sp>
      <p:pic>
        <p:nvPicPr>
          <p:cNvPr id="4" name="Picture 3">
            <a:extLst>
              <a:ext uri="{FF2B5EF4-FFF2-40B4-BE49-F238E27FC236}">
                <a16:creationId xmlns:a16="http://schemas.microsoft.com/office/drawing/2014/main" id="{F98E1A0C-00E0-45CA-C574-DE4EFFFC52E2}"/>
              </a:ext>
            </a:extLst>
          </p:cNvPr>
          <p:cNvPicPr>
            <a:picLocks noChangeAspect="1"/>
          </p:cNvPicPr>
          <p:nvPr/>
        </p:nvPicPr>
        <p:blipFill>
          <a:blip r:embed="rId2"/>
          <a:stretch>
            <a:fillRect/>
          </a:stretch>
        </p:blipFill>
        <p:spPr>
          <a:xfrm>
            <a:off x="6612393" y="149106"/>
            <a:ext cx="5189804" cy="6488668"/>
          </a:xfrm>
          <a:prstGeom prst="rect">
            <a:avLst/>
          </a:prstGeom>
          <a:ln w="76200">
            <a:solidFill>
              <a:srgbClr val="0070C0"/>
            </a:solidFill>
          </a:ln>
        </p:spPr>
      </p:pic>
      <p:pic>
        <p:nvPicPr>
          <p:cNvPr id="7" name="Picture 6">
            <a:extLst>
              <a:ext uri="{FF2B5EF4-FFF2-40B4-BE49-F238E27FC236}">
                <a16:creationId xmlns:a16="http://schemas.microsoft.com/office/drawing/2014/main" id="{686024BA-5708-B1B7-6EED-85CDB1B79EA5}"/>
              </a:ext>
            </a:extLst>
          </p:cNvPr>
          <p:cNvPicPr>
            <a:picLocks noChangeAspect="1"/>
          </p:cNvPicPr>
          <p:nvPr/>
        </p:nvPicPr>
        <p:blipFill>
          <a:blip r:embed="rId3"/>
          <a:stretch>
            <a:fillRect/>
          </a:stretch>
        </p:blipFill>
        <p:spPr>
          <a:xfrm>
            <a:off x="294640" y="3393440"/>
            <a:ext cx="7006107" cy="1063557"/>
          </a:xfrm>
          <a:prstGeom prst="rect">
            <a:avLst/>
          </a:prstGeom>
          <a:ln w="57150">
            <a:solidFill>
              <a:srgbClr val="7030A0"/>
            </a:solidFill>
          </a:ln>
        </p:spPr>
      </p:pic>
    </p:spTree>
    <p:extLst>
      <p:ext uri="{BB962C8B-B14F-4D97-AF65-F5344CB8AC3E}">
        <p14:creationId xmlns:p14="http://schemas.microsoft.com/office/powerpoint/2010/main" val="309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12</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51898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Coll/comp … a “tad” more expensive</a:t>
            </a:r>
          </a:p>
          <a:p>
            <a:pPr eaLnBrk="1" hangingPunct="1"/>
            <a:endParaRPr lang="en-US" altLang="en-US" sz="2800" b="1" dirty="0"/>
          </a:p>
        </p:txBody>
      </p:sp>
      <p:pic>
        <p:nvPicPr>
          <p:cNvPr id="4" name="Picture 3">
            <a:extLst>
              <a:ext uri="{FF2B5EF4-FFF2-40B4-BE49-F238E27FC236}">
                <a16:creationId xmlns:a16="http://schemas.microsoft.com/office/drawing/2014/main" id="{F98E1A0C-00E0-45CA-C574-DE4EFFFC52E2}"/>
              </a:ext>
            </a:extLst>
          </p:cNvPr>
          <p:cNvPicPr>
            <a:picLocks noChangeAspect="1"/>
          </p:cNvPicPr>
          <p:nvPr/>
        </p:nvPicPr>
        <p:blipFill>
          <a:blip r:embed="rId2"/>
          <a:stretch>
            <a:fillRect/>
          </a:stretch>
        </p:blipFill>
        <p:spPr>
          <a:xfrm>
            <a:off x="6612393" y="149106"/>
            <a:ext cx="5189804" cy="6488668"/>
          </a:xfrm>
          <a:prstGeom prst="rect">
            <a:avLst/>
          </a:prstGeom>
          <a:ln w="76200">
            <a:solidFill>
              <a:srgbClr val="0070C0"/>
            </a:solidFill>
          </a:ln>
        </p:spPr>
      </p:pic>
      <p:pic>
        <p:nvPicPr>
          <p:cNvPr id="6" name="Picture 5">
            <a:extLst>
              <a:ext uri="{FF2B5EF4-FFF2-40B4-BE49-F238E27FC236}">
                <a16:creationId xmlns:a16="http://schemas.microsoft.com/office/drawing/2014/main" id="{E07863F2-28FB-44C1-7692-59B1CEFD66C4}"/>
              </a:ext>
            </a:extLst>
          </p:cNvPr>
          <p:cNvPicPr>
            <a:picLocks noChangeAspect="1"/>
          </p:cNvPicPr>
          <p:nvPr/>
        </p:nvPicPr>
        <p:blipFill>
          <a:blip r:embed="rId3"/>
          <a:stretch>
            <a:fillRect/>
          </a:stretch>
        </p:blipFill>
        <p:spPr>
          <a:xfrm>
            <a:off x="516961" y="4370183"/>
            <a:ext cx="6095432" cy="1112076"/>
          </a:xfrm>
          <a:prstGeom prst="rect">
            <a:avLst/>
          </a:prstGeom>
          <a:ln w="57150">
            <a:solidFill>
              <a:srgbClr val="7030A0"/>
            </a:solidFill>
          </a:ln>
        </p:spPr>
      </p:pic>
      <p:sp>
        <p:nvSpPr>
          <p:cNvPr id="10" name="Text Box 15">
            <a:extLst>
              <a:ext uri="{FF2B5EF4-FFF2-40B4-BE49-F238E27FC236}">
                <a16:creationId xmlns:a16="http://schemas.microsoft.com/office/drawing/2014/main" id="{DC479E3B-92BB-38F5-3AE2-4B16BBF79DCC}"/>
              </a:ext>
            </a:extLst>
          </p:cNvPr>
          <p:cNvSpPr txBox="1">
            <a:spLocks noChangeArrowheads="1"/>
          </p:cNvSpPr>
          <p:nvPr/>
        </p:nvSpPr>
        <p:spPr bwMode="auto">
          <a:xfrm>
            <a:off x="213549" y="1586752"/>
            <a:ext cx="51898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But remember …the insured will ask for the endorsement to be removed when they get home so will only pay for time needed it</a:t>
            </a:r>
          </a:p>
        </p:txBody>
      </p:sp>
    </p:spTree>
    <p:extLst>
      <p:ext uri="{BB962C8B-B14F-4D97-AF65-F5344CB8AC3E}">
        <p14:creationId xmlns:p14="http://schemas.microsoft.com/office/powerpoint/2010/main" val="31361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13</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113838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FYI ….even the National PAP which some companies use has the same “issue” with long term rental </a:t>
            </a:r>
          </a:p>
          <a:p>
            <a:pPr eaLnBrk="1" hangingPunct="1"/>
            <a:endParaRPr lang="en-US" altLang="en-US" sz="2800" b="1" dirty="0"/>
          </a:p>
          <a:p>
            <a:pPr eaLnBrk="1" hangingPunct="1"/>
            <a:r>
              <a:rPr lang="en-US" altLang="en-US" sz="2800" b="1" dirty="0"/>
              <a:t>BI/PD exclusion</a:t>
            </a:r>
          </a:p>
          <a:p>
            <a:pPr eaLnBrk="1" hangingPunct="1"/>
            <a:endParaRPr lang="en-US" altLang="en-US" sz="2800" b="1" dirty="0"/>
          </a:p>
        </p:txBody>
      </p:sp>
      <p:pic>
        <p:nvPicPr>
          <p:cNvPr id="7" name="Picture 6">
            <a:extLst>
              <a:ext uri="{FF2B5EF4-FFF2-40B4-BE49-F238E27FC236}">
                <a16:creationId xmlns:a16="http://schemas.microsoft.com/office/drawing/2014/main" id="{2B271D8D-0FAC-720D-563D-A654BB102174}"/>
              </a:ext>
            </a:extLst>
          </p:cNvPr>
          <p:cNvPicPr>
            <a:picLocks noChangeAspect="1"/>
          </p:cNvPicPr>
          <p:nvPr/>
        </p:nvPicPr>
        <p:blipFill>
          <a:blip r:embed="rId2"/>
          <a:stretch>
            <a:fillRect/>
          </a:stretch>
        </p:blipFill>
        <p:spPr>
          <a:xfrm>
            <a:off x="3513815" y="1775932"/>
            <a:ext cx="4945487" cy="622570"/>
          </a:xfrm>
          <a:prstGeom prst="rect">
            <a:avLst/>
          </a:prstGeom>
        </p:spPr>
      </p:pic>
      <p:pic>
        <p:nvPicPr>
          <p:cNvPr id="11" name="Picture 10">
            <a:extLst>
              <a:ext uri="{FF2B5EF4-FFF2-40B4-BE49-F238E27FC236}">
                <a16:creationId xmlns:a16="http://schemas.microsoft.com/office/drawing/2014/main" id="{170843D4-2823-1450-C0AA-AE68EA98DBA4}"/>
              </a:ext>
            </a:extLst>
          </p:cNvPr>
          <p:cNvPicPr>
            <a:picLocks noChangeAspect="1"/>
          </p:cNvPicPr>
          <p:nvPr/>
        </p:nvPicPr>
        <p:blipFill>
          <a:blip r:embed="rId3"/>
          <a:stretch>
            <a:fillRect/>
          </a:stretch>
        </p:blipFill>
        <p:spPr>
          <a:xfrm>
            <a:off x="3687650" y="2595031"/>
            <a:ext cx="4816699" cy="3728936"/>
          </a:xfrm>
          <a:prstGeom prst="rect">
            <a:avLst/>
          </a:prstGeom>
        </p:spPr>
      </p:pic>
      <p:sp>
        <p:nvSpPr>
          <p:cNvPr id="12" name="Rectangle 11">
            <a:extLst>
              <a:ext uri="{FF2B5EF4-FFF2-40B4-BE49-F238E27FC236}">
                <a16:creationId xmlns:a16="http://schemas.microsoft.com/office/drawing/2014/main" id="{1EAE9F51-339D-BC4D-19CD-CB0DDB52E2CA}"/>
              </a:ext>
            </a:extLst>
          </p:cNvPr>
          <p:cNvSpPr/>
          <p:nvPr/>
        </p:nvSpPr>
        <p:spPr>
          <a:xfrm>
            <a:off x="3513815" y="1590261"/>
            <a:ext cx="5096785" cy="504907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19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14</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113838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FYI ….even the National PAP which some companies use has the same “issue” with long term rental </a:t>
            </a:r>
          </a:p>
          <a:p>
            <a:pPr eaLnBrk="1" hangingPunct="1"/>
            <a:endParaRPr lang="en-US" altLang="en-US" sz="2800" b="1" dirty="0"/>
          </a:p>
          <a:p>
            <a:pPr eaLnBrk="1" hangingPunct="1"/>
            <a:r>
              <a:rPr lang="en-US" altLang="en-US" sz="2800" b="1" dirty="0"/>
              <a:t>MP exclusion </a:t>
            </a:r>
          </a:p>
        </p:txBody>
      </p:sp>
      <p:pic>
        <p:nvPicPr>
          <p:cNvPr id="4" name="Picture 3">
            <a:extLst>
              <a:ext uri="{FF2B5EF4-FFF2-40B4-BE49-F238E27FC236}">
                <a16:creationId xmlns:a16="http://schemas.microsoft.com/office/drawing/2014/main" id="{60BB21EB-44CF-099D-5598-84B643BFCE22}"/>
              </a:ext>
            </a:extLst>
          </p:cNvPr>
          <p:cNvPicPr>
            <a:picLocks noChangeAspect="1"/>
          </p:cNvPicPr>
          <p:nvPr/>
        </p:nvPicPr>
        <p:blipFill>
          <a:blip r:embed="rId2"/>
          <a:stretch>
            <a:fillRect/>
          </a:stretch>
        </p:blipFill>
        <p:spPr>
          <a:xfrm>
            <a:off x="3855076" y="2235740"/>
            <a:ext cx="4481848" cy="2386519"/>
          </a:xfrm>
          <a:prstGeom prst="rect">
            <a:avLst/>
          </a:prstGeom>
        </p:spPr>
      </p:pic>
      <p:pic>
        <p:nvPicPr>
          <p:cNvPr id="8" name="Picture 7">
            <a:extLst>
              <a:ext uri="{FF2B5EF4-FFF2-40B4-BE49-F238E27FC236}">
                <a16:creationId xmlns:a16="http://schemas.microsoft.com/office/drawing/2014/main" id="{4FBEF2CE-0D1C-98AF-85CF-8457198EAD87}"/>
              </a:ext>
            </a:extLst>
          </p:cNvPr>
          <p:cNvPicPr>
            <a:picLocks noChangeAspect="1"/>
          </p:cNvPicPr>
          <p:nvPr/>
        </p:nvPicPr>
        <p:blipFill>
          <a:blip r:embed="rId3"/>
          <a:stretch>
            <a:fillRect/>
          </a:stretch>
        </p:blipFill>
        <p:spPr>
          <a:xfrm>
            <a:off x="4094909" y="4695109"/>
            <a:ext cx="4327301" cy="1044102"/>
          </a:xfrm>
          <a:prstGeom prst="rect">
            <a:avLst/>
          </a:prstGeom>
        </p:spPr>
      </p:pic>
      <p:sp>
        <p:nvSpPr>
          <p:cNvPr id="10" name="Rectangle 9">
            <a:extLst>
              <a:ext uri="{FF2B5EF4-FFF2-40B4-BE49-F238E27FC236}">
                <a16:creationId xmlns:a16="http://schemas.microsoft.com/office/drawing/2014/main" id="{A049900E-9C4A-B4E7-68AE-EDCD60791994}"/>
              </a:ext>
            </a:extLst>
          </p:cNvPr>
          <p:cNvSpPr/>
          <p:nvPr/>
        </p:nvSpPr>
        <p:spPr>
          <a:xfrm>
            <a:off x="3698240" y="2111020"/>
            <a:ext cx="5049520" cy="391386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45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15</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11383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FYI ….even the National PAP which some companies use has the same “issue” with long term rental </a:t>
            </a:r>
          </a:p>
          <a:p>
            <a:pPr eaLnBrk="1" hangingPunct="1"/>
            <a:endParaRPr lang="en-US" altLang="en-US" sz="2800" b="1" dirty="0"/>
          </a:p>
          <a:p>
            <a:pPr eaLnBrk="1" hangingPunct="1"/>
            <a:r>
              <a:rPr lang="en-US" altLang="en-US" sz="2800" b="1" dirty="0"/>
              <a:t>Coll/comp</a:t>
            </a:r>
          </a:p>
          <a:p>
            <a:pPr eaLnBrk="1" hangingPunct="1"/>
            <a:endParaRPr lang="en-US" altLang="en-US" sz="2800" b="1" dirty="0"/>
          </a:p>
          <a:p>
            <a:pPr eaLnBrk="1" hangingPunct="1"/>
            <a:endParaRPr lang="en-US" altLang="en-US" sz="2800" b="1" dirty="0"/>
          </a:p>
          <a:p>
            <a:pPr eaLnBrk="1" hangingPunct="1"/>
            <a:endParaRPr lang="en-US" altLang="en-US" sz="2800" b="1" dirty="0"/>
          </a:p>
          <a:p>
            <a:pPr eaLnBrk="1" hangingPunct="1"/>
            <a:endParaRPr lang="en-US" altLang="en-US" sz="2800" b="1" dirty="0"/>
          </a:p>
          <a:p>
            <a:pPr eaLnBrk="1" hangingPunct="1"/>
            <a:endParaRPr lang="en-US" altLang="en-US" sz="2800" b="1" dirty="0"/>
          </a:p>
          <a:p>
            <a:pPr eaLnBrk="1" hangingPunct="1"/>
            <a:r>
              <a:rPr lang="en-US" altLang="en-US" sz="2800" b="1" dirty="0"/>
              <a:t>Definition of non-owned auto holds exclusion </a:t>
            </a:r>
          </a:p>
        </p:txBody>
      </p:sp>
      <p:pic>
        <p:nvPicPr>
          <p:cNvPr id="6" name="Picture 5">
            <a:extLst>
              <a:ext uri="{FF2B5EF4-FFF2-40B4-BE49-F238E27FC236}">
                <a16:creationId xmlns:a16="http://schemas.microsoft.com/office/drawing/2014/main" id="{68BC60AD-90B2-E53E-08A0-04F00539FEC7}"/>
              </a:ext>
            </a:extLst>
          </p:cNvPr>
          <p:cNvPicPr>
            <a:picLocks noChangeAspect="1"/>
          </p:cNvPicPr>
          <p:nvPr/>
        </p:nvPicPr>
        <p:blipFill>
          <a:blip r:embed="rId2"/>
          <a:stretch>
            <a:fillRect/>
          </a:stretch>
        </p:blipFill>
        <p:spPr>
          <a:xfrm>
            <a:off x="3661893" y="1739326"/>
            <a:ext cx="4868214" cy="2704289"/>
          </a:xfrm>
          <a:prstGeom prst="rect">
            <a:avLst/>
          </a:prstGeom>
          <a:ln w="57150">
            <a:solidFill>
              <a:srgbClr val="0070C0"/>
            </a:solidFill>
          </a:ln>
        </p:spPr>
      </p:pic>
      <p:pic>
        <p:nvPicPr>
          <p:cNvPr id="11" name="Picture 10">
            <a:extLst>
              <a:ext uri="{FF2B5EF4-FFF2-40B4-BE49-F238E27FC236}">
                <a16:creationId xmlns:a16="http://schemas.microsoft.com/office/drawing/2014/main" id="{E5AA09D0-0C66-4977-6578-B569FBD255B9}"/>
              </a:ext>
            </a:extLst>
          </p:cNvPr>
          <p:cNvPicPr>
            <a:picLocks noChangeAspect="1"/>
          </p:cNvPicPr>
          <p:nvPr/>
        </p:nvPicPr>
        <p:blipFill>
          <a:blip r:embed="rId3"/>
          <a:stretch>
            <a:fillRect/>
          </a:stretch>
        </p:blipFill>
        <p:spPr>
          <a:xfrm>
            <a:off x="4004583" y="5118674"/>
            <a:ext cx="4739425" cy="1420238"/>
          </a:xfrm>
          <a:prstGeom prst="rect">
            <a:avLst/>
          </a:prstGeom>
          <a:ln w="57150">
            <a:solidFill>
              <a:srgbClr val="0070C0"/>
            </a:solidFill>
          </a:ln>
        </p:spPr>
      </p:pic>
    </p:spTree>
    <p:extLst>
      <p:ext uri="{BB962C8B-B14F-4D97-AF65-F5344CB8AC3E}">
        <p14:creationId xmlns:p14="http://schemas.microsoft.com/office/powerpoint/2010/main" val="155302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16</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39" y="494052"/>
            <a:ext cx="486376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An endorsement would be needed to remove exclusions</a:t>
            </a:r>
          </a:p>
          <a:p>
            <a:pPr eaLnBrk="1" hangingPunct="1"/>
            <a:endParaRPr lang="en-US" altLang="en-US" sz="2800" b="1" dirty="0"/>
          </a:p>
          <a:p>
            <a:pPr eaLnBrk="1" hangingPunct="1"/>
            <a:r>
              <a:rPr lang="en-US" altLang="en-US" sz="2800" b="1" dirty="0"/>
              <a:t>But whether the company uses ISO 2005 or 2018 – only Parts A and B regular use exclusion is removed by the endorsement – NOT Part D …</a:t>
            </a:r>
            <a:r>
              <a:rPr lang="en-US" altLang="en-US" sz="2800" b="1" dirty="0" err="1"/>
              <a:t>coll</a:t>
            </a:r>
            <a:r>
              <a:rPr lang="en-US" altLang="en-US" sz="2800" b="1" dirty="0"/>
              <a:t>/comp </a:t>
            </a:r>
          </a:p>
          <a:p>
            <a:pPr eaLnBrk="1" hangingPunct="1"/>
            <a:endParaRPr lang="en-US" altLang="en-US" sz="2800" b="1" dirty="0"/>
          </a:p>
          <a:p>
            <a:pPr eaLnBrk="1" hangingPunct="1"/>
            <a:endParaRPr lang="en-US" altLang="en-US" sz="2800" b="1" dirty="0"/>
          </a:p>
        </p:txBody>
      </p:sp>
      <p:pic>
        <p:nvPicPr>
          <p:cNvPr id="4" name="Picture 3">
            <a:extLst>
              <a:ext uri="{FF2B5EF4-FFF2-40B4-BE49-F238E27FC236}">
                <a16:creationId xmlns:a16="http://schemas.microsoft.com/office/drawing/2014/main" id="{7DD01753-7C28-3EAB-C6E4-D6B9046C12EB}"/>
              </a:ext>
            </a:extLst>
          </p:cNvPr>
          <p:cNvPicPr>
            <a:picLocks noChangeAspect="1"/>
          </p:cNvPicPr>
          <p:nvPr/>
        </p:nvPicPr>
        <p:blipFill>
          <a:blip r:embed="rId2"/>
          <a:stretch>
            <a:fillRect/>
          </a:stretch>
        </p:blipFill>
        <p:spPr>
          <a:xfrm>
            <a:off x="5822083" y="136525"/>
            <a:ext cx="4689141" cy="6324639"/>
          </a:xfrm>
          <a:prstGeom prst="rect">
            <a:avLst/>
          </a:prstGeom>
          <a:ln w="57150">
            <a:solidFill>
              <a:srgbClr val="0070C0"/>
            </a:solidFill>
          </a:ln>
        </p:spPr>
      </p:pic>
    </p:spTree>
    <p:extLst>
      <p:ext uri="{BB962C8B-B14F-4D97-AF65-F5344CB8AC3E}">
        <p14:creationId xmlns:p14="http://schemas.microsoft.com/office/powerpoint/2010/main" val="211888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17</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304914" y="524875"/>
            <a:ext cx="1131515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rPr>
              <a:t>We need clarification regarding a deferred operator.    We just learned that our carriers are inconsistent in their approach to handling deferred drivers.   </a:t>
            </a:r>
          </a:p>
          <a:p>
            <a:r>
              <a:rPr lang="en-US" sz="2400" b="1" dirty="0">
                <a:solidFill>
                  <a:srgbClr val="FF0000"/>
                </a:solidFill>
              </a:rPr>
              <a:t>Here’s a situation we came across yesterday:</a:t>
            </a:r>
          </a:p>
          <a:p>
            <a:r>
              <a:rPr lang="en-US" sz="2400" b="1" dirty="0">
                <a:solidFill>
                  <a:srgbClr val="FF0000"/>
                </a:solidFill>
              </a:rPr>
              <a:t> </a:t>
            </a:r>
          </a:p>
          <a:p>
            <a:r>
              <a:rPr lang="en-US" sz="2400" b="1" dirty="0">
                <a:solidFill>
                  <a:srgbClr val="FF0000"/>
                </a:solidFill>
              </a:rPr>
              <a:t>We have a household with the following people:</a:t>
            </a:r>
          </a:p>
          <a:p>
            <a:r>
              <a:rPr lang="en-US" sz="2400" b="1" dirty="0">
                <a:solidFill>
                  <a:srgbClr val="FF0000"/>
                </a:solidFill>
              </a:rPr>
              <a:t> </a:t>
            </a:r>
          </a:p>
          <a:p>
            <a:r>
              <a:rPr lang="en-US" sz="2400" b="1" dirty="0">
                <a:solidFill>
                  <a:srgbClr val="FF0000"/>
                </a:solidFill>
              </a:rPr>
              <a:t>Mom</a:t>
            </a:r>
          </a:p>
          <a:p>
            <a:r>
              <a:rPr lang="en-US" sz="2400" b="1" dirty="0">
                <a:solidFill>
                  <a:srgbClr val="FF0000"/>
                </a:solidFill>
              </a:rPr>
              <a:t>Dad</a:t>
            </a:r>
          </a:p>
          <a:p>
            <a:r>
              <a:rPr lang="en-US" sz="2400" b="1" dirty="0">
                <a:solidFill>
                  <a:srgbClr val="FF0000"/>
                </a:solidFill>
              </a:rPr>
              <a:t>Kid 1</a:t>
            </a:r>
          </a:p>
          <a:p>
            <a:r>
              <a:rPr lang="en-US" sz="2400" b="1" dirty="0">
                <a:solidFill>
                  <a:srgbClr val="FF0000"/>
                </a:solidFill>
              </a:rPr>
              <a:t>Kid 2</a:t>
            </a:r>
          </a:p>
          <a:p>
            <a:r>
              <a:rPr lang="en-US" sz="2400" b="1" dirty="0">
                <a:solidFill>
                  <a:srgbClr val="FF0000"/>
                </a:solidFill>
              </a:rPr>
              <a:t>Kid 3</a:t>
            </a:r>
          </a:p>
          <a:p>
            <a:r>
              <a:rPr lang="en-US" sz="2400" b="1" dirty="0">
                <a:solidFill>
                  <a:srgbClr val="FF0000"/>
                </a:solidFill>
              </a:rPr>
              <a:t> </a:t>
            </a:r>
          </a:p>
          <a:p>
            <a:endParaRPr lang="en-US" altLang="en-US" sz="2400" b="1" dirty="0">
              <a:solidFill>
                <a:srgbClr val="FF0000"/>
              </a:solidFill>
            </a:endParaRPr>
          </a:p>
        </p:txBody>
      </p:sp>
    </p:spTree>
    <p:extLst>
      <p:ext uri="{BB962C8B-B14F-4D97-AF65-F5344CB8AC3E}">
        <p14:creationId xmlns:p14="http://schemas.microsoft.com/office/powerpoint/2010/main" val="384764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18</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1131515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rPr>
              <a:t>Mom and dad have 3 vehicles in their name.   </a:t>
            </a:r>
          </a:p>
          <a:p>
            <a:endParaRPr lang="en-US" sz="2400" b="1" dirty="0">
              <a:solidFill>
                <a:srgbClr val="FF0000"/>
              </a:solidFill>
            </a:endParaRPr>
          </a:p>
          <a:p>
            <a:r>
              <a:rPr lang="en-US" sz="2400" b="1" dirty="0">
                <a:solidFill>
                  <a:srgbClr val="FF0000"/>
                </a:solidFill>
              </a:rPr>
              <a:t>All 5 household members are  listed operators on the policy. </a:t>
            </a:r>
          </a:p>
          <a:p>
            <a:endParaRPr lang="en-US" sz="2400" b="1" dirty="0">
              <a:solidFill>
                <a:srgbClr val="FF0000"/>
              </a:solidFill>
            </a:endParaRPr>
          </a:p>
          <a:p>
            <a:r>
              <a:rPr lang="en-US" sz="2400" b="1" dirty="0">
                <a:solidFill>
                  <a:srgbClr val="FF0000"/>
                </a:solidFill>
              </a:rPr>
              <a:t>Kid 1 is purchasing his own car.  </a:t>
            </a:r>
          </a:p>
          <a:p>
            <a:endParaRPr lang="en-US" sz="2400" b="1" dirty="0">
              <a:solidFill>
                <a:srgbClr val="FF0000"/>
              </a:solidFill>
            </a:endParaRPr>
          </a:p>
          <a:p>
            <a:r>
              <a:rPr lang="en-US" sz="2400" b="1" dirty="0">
                <a:solidFill>
                  <a:srgbClr val="FF0000"/>
                </a:solidFill>
              </a:rPr>
              <a:t>We are writing a separate policy with kid 1 as the named insured.  </a:t>
            </a:r>
            <a:br>
              <a:rPr lang="en-US" sz="2400" b="1" dirty="0">
                <a:solidFill>
                  <a:srgbClr val="FF0000"/>
                </a:solidFill>
              </a:rPr>
            </a:br>
            <a:endParaRPr lang="en-US" sz="2400" b="1" dirty="0">
              <a:solidFill>
                <a:srgbClr val="FF0000"/>
              </a:solidFill>
            </a:endParaRPr>
          </a:p>
          <a:p>
            <a:r>
              <a:rPr lang="en-US" sz="2400" b="1" dirty="0">
                <a:solidFill>
                  <a:srgbClr val="FF0000"/>
                </a:solidFill>
              </a:rPr>
              <a:t>However, we intended to add  the remaining 4 members of the household as deferred operators. </a:t>
            </a:r>
            <a:endParaRPr lang="en-US" altLang="en-US" sz="2400" b="1" dirty="0">
              <a:solidFill>
                <a:srgbClr val="FF0000"/>
              </a:solidFill>
            </a:endParaRPr>
          </a:p>
        </p:txBody>
      </p:sp>
    </p:spTree>
    <p:extLst>
      <p:ext uri="{BB962C8B-B14F-4D97-AF65-F5344CB8AC3E}">
        <p14:creationId xmlns:p14="http://schemas.microsoft.com/office/powerpoint/2010/main" val="407208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19</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1131515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rPr>
              <a:t>We have two carriers who advise us that this is perfectly fine.  </a:t>
            </a:r>
          </a:p>
          <a:p>
            <a:endParaRPr lang="en-US" sz="2400" b="1" dirty="0">
              <a:solidFill>
                <a:srgbClr val="FF0000"/>
              </a:solidFill>
            </a:endParaRPr>
          </a:p>
          <a:p>
            <a:r>
              <a:rPr lang="en-US" sz="2400" b="1" dirty="0">
                <a:solidFill>
                  <a:srgbClr val="FF0000"/>
                </a:solidFill>
              </a:rPr>
              <a:t>However, a 3</a:t>
            </a:r>
            <a:r>
              <a:rPr lang="en-US" sz="2400" b="1" baseline="30000" dirty="0">
                <a:solidFill>
                  <a:srgbClr val="FF0000"/>
                </a:solidFill>
              </a:rPr>
              <a:t>rd</a:t>
            </a:r>
            <a:r>
              <a:rPr lang="en-US" sz="2400" b="1" dirty="0">
                <a:solidFill>
                  <a:srgbClr val="FF0000"/>
                </a:solidFill>
              </a:rPr>
              <a:t> carrier tells us we can’t do this because the policy for the 4 remaining household members has 3 cars and 4 drivers.  </a:t>
            </a:r>
          </a:p>
          <a:p>
            <a:endParaRPr lang="en-US" sz="2400" b="1" dirty="0">
              <a:solidFill>
                <a:srgbClr val="FF0000"/>
              </a:solidFill>
            </a:endParaRPr>
          </a:p>
          <a:p>
            <a:r>
              <a:rPr lang="en-US" sz="2400" b="1" dirty="0">
                <a:solidFill>
                  <a:srgbClr val="FF0000"/>
                </a:solidFill>
              </a:rPr>
              <a:t>Since there is one driver on this policy who is not “rated”, he or she can’t be deferred from Kid 1’s policy.  </a:t>
            </a:r>
          </a:p>
          <a:p>
            <a:endParaRPr lang="en-US" sz="2400" b="1" dirty="0">
              <a:solidFill>
                <a:srgbClr val="FF0000"/>
              </a:solidFill>
            </a:endParaRPr>
          </a:p>
          <a:p>
            <a:r>
              <a:rPr lang="en-US" sz="2400" b="1" dirty="0">
                <a:solidFill>
                  <a:srgbClr val="FF0000"/>
                </a:solidFill>
              </a:rPr>
              <a:t>They want us to add him as an occasional operator.  </a:t>
            </a:r>
          </a:p>
          <a:p>
            <a:endParaRPr lang="en-US" sz="2400" b="1" dirty="0">
              <a:solidFill>
                <a:srgbClr val="FF0000"/>
              </a:solidFill>
            </a:endParaRPr>
          </a:p>
          <a:p>
            <a:r>
              <a:rPr lang="en-US" sz="2400" b="1" dirty="0">
                <a:solidFill>
                  <a:srgbClr val="FF0000"/>
                </a:solidFill>
              </a:rPr>
              <a:t>I’ve never heard of this before. </a:t>
            </a:r>
          </a:p>
          <a:p>
            <a:endParaRPr lang="en-US" sz="2400" b="1" dirty="0">
              <a:solidFill>
                <a:srgbClr val="FF0000"/>
              </a:solidFill>
            </a:endParaRPr>
          </a:p>
          <a:p>
            <a:r>
              <a:rPr lang="en-US" sz="2400" b="1" dirty="0">
                <a:solidFill>
                  <a:srgbClr val="FF0000"/>
                </a:solidFill>
              </a:rPr>
              <a:t>If this underwriter provided us with accurate information, then we are in big trouble because we’ve been writing all of our policies incorrectly. </a:t>
            </a:r>
            <a:endParaRPr lang="en-US" altLang="en-US" sz="2400" b="1" dirty="0">
              <a:solidFill>
                <a:srgbClr val="FF0000"/>
              </a:solidFill>
            </a:endParaRPr>
          </a:p>
        </p:txBody>
      </p:sp>
    </p:spTree>
    <p:extLst>
      <p:ext uri="{BB962C8B-B14F-4D97-AF65-F5344CB8AC3E}">
        <p14:creationId xmlns:p14="http://schemas.microsoft.com/office/powerpoint/2010/main" val="351514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a:extLst>
              <a:ext uri="{FF2B5EF4-FFF2-40B4-BE49-F238E27FC236}">
                <a16:creationId xmlns:a16="http://schemas.microsoft.com/office/drawing/2014/main" id="{81EFCBEE-DE75-43E1-A066-8F43BBB5C512}"/>
              </a:ext>
            </a:extLst>
          </p:cNvPr>
          <p:cNvSpPr txBox="1">
            <a:spLocks noChangeArrowheads="1"/>
          </p:cNvSpPr>
          <p:nvPr/>
        </p:nvSpPr>
        <p:spPr bwMode="auto">
          <a:xfrm>
            <a:off x="1524000" y="1600201"/>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Irene Morrill, </a:t>
            </a:r>
            <a:r>
              <a:rPr lang="en-US" altLang="en-US" sz="1400" b="1"/>
              <a:t>CPCU, CIC, ARM, CRM, CRIS, MLIS, LIA, CPIW</a:t>
            </a:r>
          </a:p>
          <a:p>
            <a:pPr algn="ctr" eaLnBrk="1" hangingPunct="1"/>
            <a:r>
              <a:rPr lang="en-US" altLang="en-US" b="1"/>
              <a:t>VP Technical Affairs, MAIA</a:t>
            </a:r>
          </a:p>
          <a:p>
            <a:pPr algn="ctr" eaLnBrk="1" hangingPunct="1"/>
            <a:r>
              <a:rPr lang="en-US" altLang="en-US" b="1"/>
              <a:t>imorrill@massagent.com</a:t>
            </a:r>
          </a:p>
        </p:txBody>
      </p:sp>
      <p:sp>
        <p:nvSpPr>
          <p:cNvPr id="17412" name="Text Box 15">
            <a:extLst>
              <a:ext uri="{FF2B5EF4-FFF2-40B4-BE49-F238E27FC236}">
                <a16:creationId xmlns:a16="http://schemas.microsoft.com/office/drawing/2014/main" id="{B5E8F659-A925-4844-8CB4-3A742EAE7B16}"/>
              </a:ext>
            </a:extLst>
          </p:cNvPr>
          <p:cNvSpPr txBox="1">
            <a:spLocks noChangeArrowheads="1"/>
          </p:cNvSpPr>
          <p:nvPr/>
        </p:nvSpPr>
        <p:spPr bwMode="auto">
          <a:xfrm>
            <a:off x="1766888" y="2911647"/>
            <a:ext cx="82153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This program is designed to provide accurate and authoritative information in regard to the subject matter covered. It is provided with the understanding that the publisher is not engaged in rendering legal, accounting, or other professional service.  If legal advice or other expert assistance is required, the services of a competent professional person should be sought.</a:t>
            </a:r>
          </a:p>
          <a:p>
            <a:pPr eaLnBrk="1" hangingPunct="1"/>
            <a:endParaRPr lang="en-US" altLang="en-US" dirty="0"/>
          </a:p>
          <a:p>
            <a:pPr eaLnBrk="1" hangingPunct="1"/>
            <a:r>
              <a:rPr lang="en-US" altLang="en-US" dirty="0"/>
              <a:t>With special thanks to the Insurance Services Office, Inc. and the Automobile Insurers Bureau for advance information, continued support, and permission to use their forms and information.</a:t>
            </a:r>
          </a:p>
        </p:txBody>
      </p:sp>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20</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1131515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rPr>
              <a:t>Further, I think it’s a huge e &amp; o exposure because rating statuses change frequently.   </a:t>
            </a:r>
          </a:p>
          <a:p>
            <a:endParaRPr lang="en-US" sz="2400" b="1" dirty="0">
              <a:solidFill>
                <a:srgbClr val="FF0000"/>
              </a:solidFill>
            </a:endParaRPr>
          </a:p>
          <a:p>
            <a:r>
              <a:rPr lang="en-US" sz="2400" b="1" dirty="0">
                <a:solidFill>
                  <a:srgbClr val="FF0000"/>
                </a:solidFill>
              </a:rPr>
              <a:t>I can’t a imagine a CSR endorsing all policies in a household every time a rating status changes on another policy in the household .</a:t>
            </a:r>
          </a:p>
          <a:p>
            <a:endParaRPr lang="en-US" sz="2400" b="1" dirty="0">
              <a:solidFill>
                <a:srgbClr val="FF0000"/>
              </a:solidFill>
            </a:endParaRPr>
          </a:p>
          <a:p>
            <a:endParaRPr lang="en-US" sz="2400" b="1" dirty="0">
              <a:solidFill>
                <a:srgbClr val="FF0000"/>
              </a:solidFill>
            </a:endParaRPr>
          </a:p>
          <a:p>
            <a:r>
              <a:rPr lang="en-US" sz="2400" b="1" dirty="0">
                <a:solidFill>
                  <a:srgbClr val="FF0000"/>
                </a:solidFill>
              </a:rPr>
              <a:t>Can you weigh in?</a:t>
            </a:r>
          </a:p>
          <a:p>
            <a:endParaRPr lang="en-US" altLang="en-US" sz="2400" b="1" dirty="0">
              <a:solidFill>
                <a:srgbClr val="FF0000"/>
              </a:solidFill>
            </a:endParaRPr>
          </a:p>
        </p:txBody>
      </p:sp>
    </p:spTree>
    <p:extLst>
      <p:ext uri="{BB962C8B-B14F-4D97-AF65-F5344CB8AC3E}">
        <p14:creationId xmlns:p14="http://schemas.microsoft.com/office/powerpoint/2010/main" val="14768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21</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389967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latin typeface="+mn-lt"/>
              </a:rPr>
              <a:t>Don’t you just LOVE “competitive auto”!!!</a:t>
            </a:r>
          </a:p>
          <a:p>
            <a:endParaRPr lang="en-US" altLang="en-US" sz="2400" b="1" dirty="0"/>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Each carrier can file its own rating procedures – welcome to competitive auto.  </a:t>
            </a: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MAIP assignment states:</a:t>
            </a:r>
          </a:p>
          <a:p>
            <a:r>
              <a:rPr lang="en-US" sz="2400" b="1" dirty="0">
                <a:latin typeface="Calibri" panose="020F0502020204030204" pitchFamily="34" charset="0"/>
                <a:ea typeface="Calibri" panose="020F0502020204030204" pitchFamily="34" charset="0"/>
                <a:cs typeface="Times New Roman" panose="02020603050405020304" pitchFamily="18" charset="0"/>
              </a:rPr>
              <a:t>   Each carrier must defer an</a:t>
            </a:r>
          </a:p>
          <a:p>
            <a:r>
              <a:rPr lang="en-US" sz="2400" b="1" dirty="0">
                <a:latin typeface="Calibri" panose="020F0502020204030204" pitchFamily="34" charset="0"/>
                <a:ea typeface="Calibri" panose="020F0502020204030204" pitchFamily="34" charset="0"/>
                <a:cs typeface="Times New Roman" panose="02020603050405020304" pitchFamily="18" charset="0"/>
              </a:rPr>
              <a:t>   operator on a MAIP policy </a:t>
            </a:r>
          </a:p>
          <a:p>
            <a:r>
              <a:rPr lang="en-US" sz="2400" b="1" dirty="0">
                <a:latin typeface="Calibri" panose="020F0502020204030204" pitchFamily="34" charset="0"/>
                <a:ea typeface="Calibri" panose="020F0502020204030204" pitchFamily="34" charset="0"/>
                <a:cs typeface="Times New Roman" panose="02020603050405020304" pitchFamily="18" charset="0"/>
              </a:rPr>
              <a:t>   as they would a voluntary </a:t>
            </a:r>
          </a:p>
          <a:p>
            <a:r>
              <a:rPr lang="en-US" sz="2400" b="1" dirty="0">
                <a:latin typeface="Calibri" panose="020F0502020204030204" pitchFamily="34" charset="0"/>
                <a:ea typeface="Calibri" panose="020F0502020204030204" pitchFamily="34" charset="0"/>
                <a:cs typeface="Times New Roman" panose="02020603050405020304" pitchFamily="18" charset="0"/>
              </a:rPr>
              <a:t>   policy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altLang="en-US" sz="2400" b="1" dirty="0"/>
              <a:t>(this kind of tells us that there are various ways of rating …and all are “correct”)</a:t>
            </a:r>
          </a:p>
        </p:txBody>
      </p:sp>
      <p:pic>
        <p:nvPicPr>
          <p:cNvPr id="6" name="Picture 5" descr="Text, letter&#10;&#10;Description automatically generated">
            <a:extLst>
              <a:ext uri="{FF2B5EF4-FFF2-40B4-BE49-F238E27FC236}">
                <a16:creationId xmlns:a16="http://schemas.microsoft.com/office/drawing/2014/main" id="{0E11C8F2-667F-E962-F3BD-C6D9AA68327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83302" y="136525"/>
            <a:ext cx="7465450" cy="6219825"/>
          </a:xfrm>
          <a:prstGeom prst="rect">
            <a:avLst/>
          </a:prstGeom>
          <a:noFill/>
          <a:ln w="57150">
            <a:solidFill>
              <a:srgbClr val="7030A0"/>
            </a:solidFill>
          </a:ln>
        </p:spPr>
      </p:pic>
      <p:sp>
        <p:nvSpPr>
          <p:cNvPr id="3" name="Rectangle 2">
            <a:extLst>
              <a:ext uri="{FF2B5EF4-FFF2-40B4-BE49-F238E27FC236}">
                <a16:creationId xmlns:a16="http://schemas.microsoft.com/office/drawing/2014/main" id="{CB57288A-DCCA-1F42-6416-FD697C99A88E}"/>
              </a:ext>
            </a:extLst>
          </p:cNvPr>
          <p:cNvSpPr/>
          <p:nvPr/>
        </p:nvSpPr>
        <p:spPr>
          <a:xfrm>
            <a:off x="4322844" y="447040"/>
            <a:ext cx="7625908" cy="99568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1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22</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389967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t>Regarding the parents policy with 3 cars and 3 kids that I “assume” are inexperienced operators – at this point … mom and dad aren’t “ratable” unless their points are outrageous …</a:t>
            </a:r>
          </a:p>
          <a:p>
            <a:r>
              <a:rPr lang="en-US" altLang="en-US" sz="2400" b="1" dirty="0"/>
              <a:t>Each vehicle would be rated for an inexperienced operator </a:t>
            </a:r>
          </a:p>
        </p:txBody>
      </p:sp>
      <p:pic>
        <p:nvPicPr>
          <p:cNvPr id="6" name="Picture 5" descr="Text, letter&#10;&#10;Description automatically generated">
            <a:extLst>
              <a:ext uri="{FF2B5EF4-FFF2-40B4-BE49-F238E27FC236}">
                <a16:creationId xmlns:a16="http://schemas.microsoft.com/office/drawing/2014/main" id="{0E11C8F2-667F-E962-F3BD-C6D9AA68327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83302" y="136525"/>
            <a:ext cx="7465450" cy="6219825"/>
          </a:xfrm>
          <a:prstGeom prst="rect">
            <a:avLst/>
          </a:prstGeom>
          <a:noFill/>
          <a:ln w="57150">
            <a:solidFill>
              <a:srgbClr val="7030A0"/>
            </a:solidFill>
          </a:ln>
        </p:spPr>
      </p:pic>
      <p:sp>
        <p:nvSpPr>
          <p:cNvPr id="3" name="Rectangle 2">
            <a:extLst>
              <a:ext uri="{FF2B5EF4-FFF2-40B4-BE49-F238E27FC236}">
                <a16:creationId xmlns:a16="http://schemas.microsoft.com/office/drawing/2014/main" id="{CB57288A-DCCA-1F42-6416-FD697C99A88E}"/>
              </a:ext>
            </a:extLst>
          </p:cNvPr>
          <p:cNvSpPr/>
          <p:nvPr/>
        </p:nvSpPr>
        <p:spPr>
          <a:xfrm>
            <a:off x="4403073" y="1503680"/>
            <a:ext cx="7625908" cy="99568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2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23</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389967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t>When Kid 1 gets OWN vehicle … and it is rated for him/her …then that child can be deferred from parents’ policy </a:t>
            </a:r>
          </a:p>
          <a:p>
            <a:endParaRPr lang="en-US" altLang="en-US" sz="2400" b="1" dirty="0"/>
          </a:p>
          <a:p>
            <a:r>
              <a:rPr lang="en-US" altLang="en-US" sz="2400" b="1" dirty="0"/>
              <a:t>There are now 3 cars and 4 potential operator classifications … 2 most expensive cars for 2 occasional kids …and the third least expensive vehicle for worst driver of mom and dad</a:t>
            </a:r>
          </a:p>
        </p:txBody>
      </p:sp>
      <p:pic>
        <p:nvPicPr>
          <p:cNvPr id="6" name="Picture 5" descr="Text, letter&#10;&#10;Description automatically generated">
            <a:extLst>
              <a:ext uri="{FF2B5EF4-FFF2-40B4-BE49-F238E27FC236}">
                <a16:creationId xmlns:a16="http://schemas.microsoft.com/office/drawing/2014/main" id="{0E11C8F2-667F-E962-F3BD-C6D9AA68327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31910" y="217805"/>
            <a:ext cx="7465450" cy="6219825"/>
          </a:xfrm>
          <a:prstGeom prst="rect">
            <a:avLst/>
          </a:prstGeom>
          <a:noFill/>
          <a:ln w="57150">
            <a:solidFill>
              <a:srgbClr val="7030A0"/>
            </a:solidFill>
          </a:ln>
        </p:spPr>
      </p:pic>
      <p:sp>
        <p:nvSpPr>
          <p:cNvPr id="3" name="Rectangle 2">
            <a:extLst>
              <a:ext uri="{FF2B5EF4-FFF2-40B4-BE49-F238E27FC236}">
                <a16:creationId xmlns:a16="http://schemas.microsoft.com/office/drawing/2014/main" id="{CB57288A-DCCA-1F42-6416-FD697C99A88E}"/>
              </a:ext>
            </a:extLst>
          </p:cNvPr>
          <p:cNvSpPr/>
          <p:nvPr/>
        </p:nvSpPr>
        <p:spPr>
          <a:xfrm>
            <a:off x="4744719" y="2641600"/>
            <a:ext cx="7232869" cy="787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24</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0" y="494052"/>
            <a:ext cx="445008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t>But …this also says that the occasional operators can be listed on siblings' policy … as occasional operators … but should still be rated for principal inexperienced operator Kid 1</a:t>
            </a:r>
          </a:p>
          <a:p>
            <a:endParaRPr lang="en-US" altLang="en-US" sz="2400" b="1" dirty="0"/>
          </a:p>
          <a:p>
            <a:r>
              <a:rPr lang="en-US" altLang="en-US" sz="2400" b="1" dirty="0"/>
              <a:t>When kid 1 “ceases” to be </a:t>
            </a:r>
          </a:p>
          <a:p>
            <a:r>
              <a:rPr lang="en-US" altLang="en-US" sz="2400" b="1" dirty="0"/>
              <a:t>an inexperienced operator … well … then classification will change to occasional kid 2 or 3 … </a:t>
            </a:r>
          </a:p>
          <a:p>
            <a:r>
              <a:rPr lang="en-US" altLang="en-US" sz="2400" b="1" dirty="0"/>
              <a:t>if THIS vehicle creates a higher premium than when kid 2 or 3 on parents' policy </a:t>
            </a:r>
          </a:p>
        </p:txBody>
      </p:sp>
      <p:pic>
        <p:nvPicPr>
          <p:cNvPr id="6" name="Picture 5" descr="Text, letter&#10;&#10;Description automatically generated">
            <a:extLst>
              <a:ext uri="{FF2B5EF4-FFF2-40B4-BE49-F238E27FC236}">
                <a16:creationId xmlns:a16="http://schemas.microsoft.com/office/drawing/2014/main" id="{0E11C8F2-667F-E962-F3BD-C6D9AA68327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51682" y="217805"/>
            <a:ext cx="7545678" cy="6219825"/>
          </a:xfrm>
          <a:prstGeom prst="rect">
            <a:avLst/>
          </a:prstGeom>
          <a:noFill/>
          <a:ln w="57150">
            <a:solidFill>
              <a:srgbClr val="7030A0"/>
            </a:solidFill>
          </a:ln>
        </p:spPr>
      </p:pic>
      <p:sp>
        <p:nvSpPr>
          <p:cNvPr id="3" name="Rectangle 2">
            <a:extLst>
              <a:ext uri="{FF2B5EF4-FFF2-40B4-BE49-F238E27FC236}">
                <a16:creationId xmlns:a16="http://schemas.microsoft.com/office/drawing/2014/main" id="{CB57288A-DCCA-1F42-6416-FD697C99A88E}"/>
              </a:ext>
            </a:extLst>
          </p:cNvPr>
          <p:cNvSpPr/>
          <p:nvPr/>
        </p:nvSpPr>
        <p:spPr>
          <a:xfrm>
            <a:off x="4744719" y="2641600"/>
            <a:ext cx="7232869" cy="787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0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25</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Deferred operator issues </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092142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t>But …each company can have OWN rating rule … </a:t>
            </a:r>
          </a:p>
          <a:p>
            <a:endParaRPr lang="en-US" altLang="en-US" sz="2400" b="1" dirty="0"/>
          </a:p>
          <a:p>
            <a:r>
              <a:rPr lang="en-US" altLang="en-US" sz="2400" b="1" dirty="0"/>
              <a:t>I guess I wouldn’t put the policy(</a:t>
            </a:r>
            <a:r>
              <a:rPr lang="en-US" altLang="en-US" sz="2400" b="1" dirty="0" err="1"/>
              <a:t>ies</a:t>
            </a:r>
            <a:r>
              <a:rPr lang="en-US" altLang="en-US" sz="2400" b="1" dirty="0"/>
              <a:t>) with the company that has the stringent rating/classification rules … </a:t>
            </a:r>
          </a:p>
          <a:p>
            <a:endParaRPr lang="en-US" altLang="en-US" sz="2400" b="1" dirty="0"/>
          </a:p>
          <a:p>
            <a:r>
              <a:rPr lang="en-US" altLang="en-US" sz="2400" b="1" dirty="0"/>
              <a:t>Again …</a:t>
            </a:r>
            <a:r>
              <a:rPr lang="en-US" altLang="en-US" sz="2400" b="1" dirty="0" err="1"/>
              <a:t>gotta</a:t>
            </a:r>
            <a:r>
              <a:rPr lang="en-US" altLang="en-US" sz="2400" b="1" dirty="0"/>
              <a:t> love “competitive auto rating” </a:t>
            </a:r>
          </a:p>
        </p:txBody>
      </p:sp>
    </p:spTree>
    <p:extLst>
      <p:ext uri="{BB962C8B-B14F-4D97-AF65-F5344CB8AC3E}">
        <p14:creationId xmlns:p14="http://schemas.microsoft.com/office/powerpoint/2010/main" val="144990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26</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am hoping you can assist me on a claim situation that we are having with Company X.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have an auto repair shop that has loaner vehicles (like so many now) and they are very diligent about verifying insurance coverage and having the customer sign a rental/loaner agreement while their vehicle is in his shop being repaired.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Their customer got into an accident with the loaner vehicle, and we are expecting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Company X</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 insurance company for the person that signed the agreement (that was using the vehicle) to pay the collision coverage on a primary basis and not our insured’s company for the repair shop, Utica.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have had this occur many times and never once had an issue with the customer’s insurance company paying collision on a primary basis due to the definition of your auto and reinforced with the rental/loaner agreement making it clear that their insurance is to be primary. </a:t>
            </a:r>
          </a:p>
          <a:p>
            <a:endParaRPr lang="en-US" altLang="en-US" sz="2400" b="1" dirty="0">
              <a:solidFill>
                <a:srgbClr val="FF0000"/>
              </a:solidFill>
            </a:endParaRPr>
          </a:p>
        </p:txBody>
      </p:sp>
    </p:spTree>
    <p:extLst>
      <p:ext uri="{BB962C8B-B14F-4D97-AF65-F5344CB8AC3E}">
        <p14:creationId xmlns:p14="http://schemas.microsoft.com/office/powerpoint/2010/main" val="318465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27</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Company X is the first company in all my years that has kicked back on this.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They started with an excerpt from the property damage liability section of the policy which I pointed out several times was not the proper area for them to be viewing, that they should be looking under the collision section -your auto portion and definition.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took them a long time to respond and agree/realize they were referring to the wrong section.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Now instead of referring to the upper part of the collision section they are citing this section at the very end which again I think is incorrect. At quick glance I am not exactly sure how to interpret that last paragraph but since it mentions a limit in the coverage selection page, I feel they are not referring to collision coverage. </a:t>
            </a:r>
          </a:p>
          <a:p>
            <a:endParaRPr lang="en-US" altLang="en-US" sz="2400" b="1" dirty="0">
              <a:solidFill>
                <a:srgbClr val="FF0000"/>
              </a:solidFill>
            </a:endParaRPr>
          </a:p>
        </p:txBody>
      </p:sp>
    </p:spTree>
    <p:extLst>
      <p:ext uri="{BB962C8B-B14F-4D97-AF65-F5344CB8AC3E}">
        <p14:creationId xmlns:p14="http://schemas.microsoft.com/office/powerpoint/2010/main" val="13970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28</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am a producer and I have to leave for a meeting and I have been arguing with them for over a week on this and need to resolve this for my client (the auto repair shop) who is upset about this.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 you jump in on this and assist? I can provide anything needed but I am just rushing a bit at the present time. </a:t>
            </a:r>
            <a:b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feel strongly that they are not handling and interpreting this correctly and certainly if they were it would create a huge shake-up in the rental and loaner insurance areas including auto body and auto repair shops and how underwriters typically underwrite that risk. </a:t>
            </a:r>
          </a:p>
          <a:p>
            <a:endParaRPr lang="en-US" altLang="en-US" sz="2400" b="1" dirty="0">
              <a:solidFill>
                <a:srgbClr val="FF0000"/>
              </a:solidFill>
            </a:endParaRPr>
          </a:p>
        </p:txBody>
      </p:sp>
    </p:spTree>
    <p:extLst>
      <p:ext uri="{BB962C8B-B14F-4D97-AF65-F5344CB8AC3E}">
        <p14:creationId xmlns:p14="http://schemas.microsoft.com/office/powerpoint/2010/main" val="283148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29</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52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Without looking at the attachment …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 “knew” where they were going. What they sent you has been in the policy for DECADES … why no other company mentioned it.</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However, what they DIDN’T say … was what was added to the AIB MAP in 2016 to Parts 5, 7, 8 and 9 as an exclusion:</a:t>
            </a: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And the following “general provision” added to the 2016 MAP</a:t>
            </a: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2400" b="1" dirty="0"/>
          </a:p>
        </p:txBody>
      </p:sp>
      <p:pic>
        <p:nvPicPr>
          <p:cNvPr id="4" name="Picture 3">
            <a:extLst>
              <a:ext uri="{FF2B5EF4-FFF2-40B4-BE49-F238E27FC236}">
                <a16:creationId xmlns:a16="http://schemas.microsoft.com/office/drawing/2014/main" id="{CBC18DB8-4E86-5C88-2CC3-0C3B17DF1950}"/>
              </a:ext>
            </a:extLst>
          </p:cNvPr>
          <p:cNvPicPr>
            <a:picLocks noChangeAspect="1"/>
          </p:cNvPicPr>
          <p:nvPr/>
        </p:nvPicPr>
        <p:blipFill>
          <a:blip r:embed="rId2"/>
          <a:stretch>
            <a:fillRect/>
          </a:stretch>
        </p:blipFill>
        <p:spPr>
          <a:xfrm>
            <a:off x="471152" y="3429000"/>
            <a:ext cx="8139448" cy="350196"/>
          </a:xfrm>
          <a:prstGeom prst="rect">
            <a:avLst/>
          </a:prstGeom>
          <a:ln w="57150">
            <a:solidFill>
              <a:srgbClr val="FF0000"/>
            </a:solidFill>
          </a:ln>
        </p:spPr>
      </p:pic>
      <p:pic>
        <p:nvPicPr>
          <p:cNvPr id="7" name="Picture 6">
            <a:extLst>
              <a:ext uri="{FF2B5EF4-FFF2-40B4-BE49-F238E27FC236}">
                <a16:creationId xmlns:a16="http://schemas.microsoft.com/office/drawing/2014/main" id="{8C4CD17F-65FB-6BA2-EFC0-CD64A071ABFB}"/>
              </a:ext>
            </a:extLst>
          </p:cNvPr>
          <p:cNvPicPr>
            <a:picLocks noChangeAspect="1"/>
          </p:cNvPicPr>
          <p:nvPr/>
        </p:nvPicPr>
        <p:blipFill>
          <a:blip r:embed="rId3"/>
          <a:stretch>
            <a:fillRect/>
          </a:stretch>
        </p:blipFill>
        <p:spPr>
          <a:xfrm>
            <a:off x="471152" y="4861102"/>
            <a:ext cx="9813701" cy="1634247"/>
          </a:xfrm>
          <a:prstGeom prst="rect">
            <a:avLst/>
          </a:prstGeom>
          <a:ln w="57150">
            <a:solidFill>
              <a:srgbClr val="FF0000"/>
            </a:solidFill>
          </a:ln>
        </p:spPr>
      </p:pic>
    </p:spTree>
    <p:extLst>
      <p:ext uri="{BB962C8B-B14F-4D97-AF65-F5344CB8AC3E}">
        <p14:creationId xmlns:p14="http://schemas.microsoft.com/office/powerpoint/2010/main" val="328745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a:extLst>
              <a:ext uri="{FF2B5EF4-FFF2-40B4-BE49-F238E27FC236}">
                <a16:creationId xmlns:a16="http://schemas.microsoft.com/office/drawing/2014/main" id="{B5E8F659-A925-4844-8CB4-3A742EAE7B16}"/>
              </a:ext>
            </a:extLst>
          </p:cNvPr>
          <p:cNvSpPr txBox="1">
            <a:spLocks noChangeArrowheads="1"/>
          </p:cNvSpPr>
          <p:nvPr/>
        </p:nvSpPr>
        <p:spPr bwMode="auto">
          <a:xfrm>
            <a:off x="395287" y="764795"/>
            <a:ext cx="10448303" cy="528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was searching for a back issue of Tech-Talk that discusses long term rental car use</a:t>
            </a:r>
          </a:p>
          <a:p>
            <a:pPr marL="0" marR="0">
              <a:lnSpc>
                <a:spcPct val="107000"/>
              </a:lnSpc>
              <a:spcBef>
                <a:spcPts val="0"/>
              </a:spcBef>
              <a:spcAft>
                <a:spcPts val="800"/>
              </a:spcAft>
            </a:pP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issue is we have a client in Florida who was renting a vehicle in Florida long term for over (30) days</a:t>
            </a:r>
          </a:p>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know the 2016 MAB version describes the exclusion under parts 7 and 9 but I remember specifically there was an issue describing the exclusion. </a:t>
            </a:r>
          </a:p>
          <a:p>
            <a:pPr eaLnBrk="1" hangingPunct="1"/>
            <a:endParaRPr lang="en-US" altLang="en-US" sz="2800" b="1" dirty="0">
              <a:solidFill>
                <a:srgbClr val="FF0000"/>
              </a:solidFill>
            </a:endParaRPr>
          </a:p>
        </p:txBody>
      </p:sp>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Tree>
    <p:extLst>
      <p:ext uri="{BB962C8B-B14F-4D97-AF65-F5344CB8AC3E}">
        <p14:creationId xmlns:p14="http://schemas.microsoft.com/office/powerpoint/2010/main" val="188134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30</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t>Even though this rental vehicle is a “your auto” by definition </a:t>
            </a:r>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r>
              <a:rPr lang="en-US" altLang="en-US" sz="2400" b="1" dirty="0"/>
              <a:t>Parts 7, 8, 9 all say</a:t>
            </a:r>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p:txBody>
      </p:sp>
      <p:pic>
        <p:nvPicPr>
          <p:cNvPr id="6" name="Picture 5">
            <a:extLst>
              <a:ext uri="{FF2B5EF4-FFF2-40B4-BE49-F238E27FC236}">
                <a16:creationId xmlns:a16="http://schemas.microsoft.com/office/drawing/2014/main" id="{5B55FD28-86D1-3AF1-0AD8-07D859FBBA45}"/>
              </a:ext>
            </a:extLst>
          </p:cNvPr>
          <p:cNvPicPr>
            <a:picLocks noChangeAspect="1"/>
          </p:cNvPicPr>
          <p:nvPr/>
        </p:nvPicPr>
        <p:blipFill>
          <a:blip r:embed="rId2"/>
          <a:stretch>
            <a:fillRect/>
          </a:stretch>
        </p:blipFill>
        <p:spPr>
          <a:xfrm>
            <a:off x="1287885" y="5034501"/>
            <a:ext cx="8397025" cy="1329447"/>
          </a:xfrm>
          <a:prstGeom prst="rect">
            <a:avLst/>
          </a:prstGeom>
          <a:ln w="57150">
            <a:solidFill>
              <a:srgbClr val="FF0000"/>
            </a:solidFill>
          </a:ln>
        </p:spPr>
      </p:pic>
      <p:pic>
        <p:nvPicPr>
          <p:cNvPr id="10" name="Picture 9">
            <a:extLst>
              <a:ext uri="{FF2B5EF4-FFF2-40B4-BE49-F238E27FC236}">
                <a16:creationId xmlns:a16="http://schemas.microsoft.com/office/drawing/2014/main" id="{F914192B-9C58-71AD-BA24-86EDF00D8AF3}"/>
              </a:ext>
            </a:extLst>
          </p:cNvPr>
          <p:cNvPicPr>
            <a:picLocks noChangeAspect="1"/>
          </p:cNvPicPr>
          <p:nvPr/>
        </p:nvPicPr>
        <p:blipFill>
          <a:blip r:embed="rId3"/>
          <a:stretch>
            <a:fillRect/>
          </a:stretch>
        </p:blipFill>
        <p:spPr>
          <a:xfrm>
            <a:off x="459440" y="1075439"/>
            <a:ext cx="7469746" cy="2600528"/>
          </a:xfrm>
          <a:prstGeom prst="rect">
            <a:avLst/>
          </a:prstGeom>
          <a:ln w="57150">
            <a:solidFill>
              <a:srgbClr val="FF0000"/>
            </a:solidFill>
          </a:ln>
        </p:spPr>
      </p:pic>
    </p:spTree>
    <p:extLst>
      <p:ext uri="{BB962C8B-B14F-4D97-AF65-F5344CB8AC3E}">
        <p14:creationId xmlns:p14="http://schemas.microsoft.com/office/powerpoint/2010/main" val="274311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31</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t>Even though a car rented when ours is out of commission is a “your auto” by definition … what that really means is </a:t>
            </a:r>
          </a:p>
          <a:p>
            <a:r>
              <a:rPr lang="en-US" altLang="en-US" sz="2400" b="1" dirty="0"/>
              <a:t>	the “regular use” exclusions don’t apply</a:t>
            </a:r>
          </a:p>
          <a:p>
            <a:r>
              <a:rPr lang="en-US" altLang="en-US" sz="2400" b="1" dirty="0"/>
              <a:t>	anyone can use it with YOUR (named insured’s permission …and owner)</a:t>
            </a:r>
          </a:p>
          <a:p>
            <a:endParaRPr lang="en-US" altLang="en-US" sz="2400" b="1" dirty="0"/>
          </a:p>
          <a:p>
            <a:r>
              <a:rPr lang="en-US" altLang="en-US" sz="2400" b="1" dirty="0"/>
              <a:t>	BUT ..it is STILL an auto you do not own … and coverage is meant to be</a:t>
            </a:r>
          </a:p>
          <a:p>
            <a:r>
              <a:rPr lang="en-US" altLang="en-US" sz="2400" b="1" dirty="0"/>
              <a:t>	excess  - on ALL the coverage parts … </a:t>
            </a:r>
          </a:p>
          <a:p>
            <a:endParaRPr lang="en-US" altLang="en-US" sz="2400" b="1" dirty="0"/>
          </a:p>
          <a:p>
            <a:r>
              <a:rPr lang="en-US" altLang="en-US" sz="2400" b="1" dirty="0"/>
              <a:t>Part 4 and 5 states:</a:t>
            </a:r>
          </a:p>
          <a:p>
            <a:endParaRPr lang="en-US" altLang="en-US" sz="2400" b="1" dirty="0"/>
          </a:p>
          <a:p>
            <a:endParaRPr lang="en-US" altLang="en-US" sz="2400" b="1" dirty="0"/>
          </a:p>
          <a:p>
            <a:endParaRPr lang="en-US" altLang="en-US" sz="2400" b="1" dirty="0"/>
          </a:p>
          <a:p>
            <a:endParaRPr lang="en-US" altLang="en-US" sz="2400" b="1" dirty="0"/>
          </a:p>
        </p:txBody>
      </p:sp>
      <p:pic>
        <p:nvPicPr>
          <p:cNvPr id="4" name="Picture 3">
            <a:extLst>
              <a:ext uri="{FF2B5EF4-FFF2-40B4-BE49-F238E27FC236}">
                <a16:creationId xmlns:a16="http://schemas.microsoft.com/office/drawing/2014/main" id="{34F0CDB8-3997-C91C-D523-CEEC5980FC61}"/>
              </a:ext>
            </a:extLst>
          </p:cNvPr>
          <p:cNvPicPr>
            <a:picLocks noChangeAspect="1"/>
          </p:cNvPicPr>
          <p:nvPr/>
        </p:nvPicPr>
        <p:blipFill>
          <a:blip r:embed="rId2"/>
          <a:stretch>
            <a:fillRect/>
          </a:stretch>
        </p:blipFill>
        <p:spPr>
          <a:xfrm>
            <a:off x="3011796" y="3845747"/>
            <a:ext cx="8139448" cy="1666672"/>
          </a:xfrm>
          <a:prstGeom prst="rect">
            <a:avLst/>
          </a:prstGeom>
          <a:ln w="57150">
            <a:solidFill>
              <a:srgbClr val="FF0000"/>
            </a:solidFill>
          </a:ln>
        </p:spPr>
      </p:pic>
    </p:spTree>
    <p:extLst>
      <p:ext uri="{BB962C8B-B14F-4D97-AF65-F5344CB8AC3E}">
        <p14:creationId xmlns:p14="http://schemas.microsoft.com/office/powerpoint/2010/main" val="1681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32</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r>
              <a:rPr lang="en-US" altLang="en-US" sz="2400" b="1" dirty="0"/>
              <a:t>Part 6 states:</a:t>
            </a:r>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r>
              <a:rPr lang="en-US" altLang="en-US" sz="2400" b="1" dirty="0"/>
              <a:t>And </a:t>
            </a:r>
          </a:p>
          <a:p>
            <a:r>
              <a:rPr lang="en-US" altLang="en-US" sz="2400" b="1" dirty="0"/>
              <a:t>Parts 7,8,9 state:</a:t>
            </a:r>
          </a:p>
          <a:p>
            <a:endParaRPr lang="en-US" altLang="en-US" sz="2400" b="1" dirty="0"/>
          </a:p>
          <a:p>
            <a:endParaRPr lang="en-US" altLang="en-US" sz="2400" b="1" dirty="0"/>
          </a:p>
          <a:p>
            <a:endParaRPr lang="en-US" altLang="en-US" sz="2400" b="1" dirty="0"/>
          </a:p>
          <a:p>
            <a:endParaRPr lang="en-US" altLang="en-US" sz="2400" b="1" dirty="0"/>
          </a:p>
        </p:txBody>
      </p:sp>
      <p:pic>
        <p:nvPicPr>
          <p:cNvPr id="12" name="Picture 11">
            <a:extLst>
              <a:ext uri="{FF2B5EF4-FFF2-40B4-BE49-F238E27FC236}">
                <a16:creationId xmlns:a16="http://schemas.microsoft.com/office/drawing/2014/main" id="{A575DDA9-1F73-F2A9-1A57-6D293748F4A0}"/>
              </a:ext>
            </a:extLst>
          </p:cNvPr>
          <p:cNvPicPr>
            <a:picLocks noChangeAspect="1"/>
          </p:cNvPicPr>
          <p:nvPr/>
        </p:nvPicPr>
        <p:blipFill>
          <a:blip r:embed="rId2"/>
          <a:stretch>
            <a:fillRect/>
          </a:stretch>
        </p:blipFill>
        <p:spPr>
          <a:xfrm>
            <a:off x="2373446" y="688418"/>
            <a:ext cx="8319752" cy="1919591"/>
          </a:xfrm>
          <a:prstGeom prst="rect">
            <a:avLst/>
          </a:prstGeom>
          <a:ln w="57150">
            <a:solidFill>
              <a:srgbClr val="FF0000"/>
            </a:solidFill>
          </a:ln>
        </p:spPr>
      </p:pic>
      <p:pic>
        <p:nvPicPr>
          <p:cNvPr id="7" name="Picture 6">
            <a:extLst>
              <a:ext uri="{FF2B5EF4-FFF2-40B4-BE49-F238E27FC236}">
                <a16:creationId xmlns:a16="http://schemas.microsoft.com/office/drawing/2014/main" id="{EC3EAB1B-7B8E-A0B4-7719-EC9E8A1C65F3}"/>
              </a:ext>
            </a:extLst>
          </p:cNvPr>
          <p:cNvPicPr>
            <a:picLocks noChangeAspect="1"/>
          </p:cNvPicPr>
          <p:nvPr/>
        </p:nvPicPr>
        <p:blipFill>
          <a:blip r:embed="rId3"/>
          <a:stretch>
            <a:fillRect/>
          </a:stretch>
        </p:blipFill>
        <p:spPr>
          <a:xfrm>
            <a:off x="2150394" y="4058252"/>
            <a:ext cx="8397025" cy="1329447"/>
          </a:xfrm>
          <a:prstGeom prst="rect">
            <a:avLst/>
          </a:prstGeom>
          <a:ln w="57150">
            <a:solidFill>
              <a:srgbClr val="FF0000"/>
            </a:solidFill>
          </a:ln>
        </p:spPr>
      </p:pic>
    </p:spTree>
    <p:extLst>
      <p:ext uri="{BB962C8B-B14F-4D97-AF65-F5344CB8AC3E}">
        <p14:creationId xmlns:p14="http://schemas.microsoft.com/office/powerpoint/2010/main" val="4165129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33</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 y="494052"/>
            <a:ext cx="1206610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r>
              <a:rPr lang="en-US" altLang="en-US" sz="2400" b="1" dirty="0"/>
              <a:t>FYI … the MAP is patterned AFTER the ISO PAP …where the issue is the same</a:t>
            </a:r>
          </a:p>
          <a:p>
            <a:r>
              <a:rPr lang="en-US" altLang="en-US" sz="2400" b="1" dirty="0"/>
              <a:t>Part A liability </a:t>
            </a:r>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endParaRPr lang="en-US" altLang="en-US" sz="2400" b="1" dirty="0"/>
          </a:p>
          <a:p>
            <a:r>
              <a:rPr lang="en-US" altLang="en-US" sz="2400" b="1" dirty="0"/>
              <a:t>Part B MP</a:t>
            </a:r>
          </a:p>
        </p:txBody>
      </p:sp>
      <p:pic>
        <p:nvPicPr>
          <p:cNvPr id="4" name="Picture 3">
            <a:extLst>
              <a:ext uri="{FF2B5EF4-FFF2-40B4-BE49-F238E27FC236}">
                <a16:creationId xmlns:a16="http://schemas.microsoft.com/office/drawing/2014/main" id="{554CA2C6-FA6C-1EBD-7650-C3E339A6D394}"/>
              </a:ext>
            </a:extLst>
          </p:cNvPr>
          <p:cNvPicPr>
            <a:picLocks noChangeAspect="1"/>
          </p:cNvPicPr>
          <p:nvPr/>
        </p:nvPicPr>
        <p:blipFill>
          <a:blip r:embed="rId2"/>
          <a:stretch>
            <a:fillRect/>
          </a:stretch>
        </p:blipFill>
        <p:spPr>
          <a:xfrm>
            <a:off x="2645862" y="1388307"/>
            <a:ext cx="4713668" cy="2451370"/>
          </a:xfrm>
          <a:prstGeom prst="rect">
            <a:avLst/>
          </a:prstGeom>
          <a:ln w="57150">
            <a:solidFill>
              <a:srgbClr val="0070C0"/>
            </a:solidFill>
          </a:ln>
        </p:spPr>
      </p:pic>
      <p:pic>
        <p:nvPicPr>
          <p:cNvPr id="8" name="Picture 7">
            <a:extLst>
              <a:ext uri="{FF2B5EF4-FFF2-40B4-BE49-F238E27FC236}">
                <a16:creationId xmlns:a16="http://schemas.microsoft.com/office/drawing/2014/main" id="{D16C378C-8986-3648-9E54-5292F9854E9F}"/>
              </a:ext>
            </a:extLst>
          </p:cNvPr>
          <p:cNvPicPr>
            <a:picLocks noChangeAspect="1"/>
          </p:cNvPicPr>
          <p:nvPr/>
        </p:nvPicPr>
        <p:blipFill>
          <a:blip r:embed="rId3"/>
          <a:stretch>
            <a:fillRect/>
          </a:stretch>
        </p:blipFill>
        <p:spPr>
          <a:xfrm>
            <a:off x="2517074" y="4255732"/>
            <a:ext cx="4842456" cy="2263302"/>
          </a:xfrm>
          <a:prstGeom prst="rect">
            <a:avLst/>
          </a:prstGeom>
          <a:ln w="57150">
            <a:solidFill>
              <a:srgbClr val="0070C0"/>
            </a:solidFill>
          </a:ln>
        </p:spPr>
      </p:pic>
    </p:spTree>
    <p:extLst>
      <p:ext uri="{BB962C8B-B14F-4D97-AF65-F5344CB8AC3E}">
        <p14:creationId xmlns:p14="http://schemas.microsoft.com/office/powerpoint/2010/main" val="3036737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34</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0" y="369332"/>
            <a:ext cx="120661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r>
              <a:rPr lang="en-US" altLang="en-US" sz="2400" b="1" dirty="0"/>
              <a:t>Part D – </a:t>
            </a:r>
            <a:r>
              <a:rPr lang="en-US" altLang="en-US" sz="2400" b="1" dirty="0" err="1"/>
              <a:t>coll</a:t>
            </a:r>
            <a:r>
              <a:rPr lang="en-US" altLang="en-US" sz="2400" b="1" dirty="0"/>
              <a:t>/comp					and definition of “non-owned auto”</a:t>
            </a:r>
          </a:p>
          <a:p>
            <a:r>
              <a:rPr lang="en-US" altLang="en-US" sz="2400" b="1" dirty="0"/>
              <a:t>							includes “I want to” and “I have to”</a:t>
            </a:r>
          </a:p>
        </p:txBody>
      </p:sp>
      <p:pic>
        <p:nvPicPr>
          <p:cNvPr id="10" name="Picture 9">
            <a:extLst>
              <a:ext uri="{FF2B5EF4-FFF2-40B4-BE49-F238E27FC236}">
                <a16:creationId xmlns:a16="http://schemas.microsoft.com/office/drawing/2014/main" id="{9B653388-A153-AF77-EF52-51D9DE0C6BB4}"/>
              </a:ext>
            </a:extLst>
          </p:cNvPr>
          <p:cNvPicPr>
            <a:picLocks noChangeAspect="1"/>
          </p:cNvPicPr>
          <p:nvPr/>
        </p:nvPicPr>
        <p:blipFill>
          <a:blip r:embed="rId2"/>
          <a:stretch>
            <a:fillRect/>
          </a:stretch>
        </p:blipFill>
        <p:spPr>
          <a:xfrm>
            <a:off x="93014" y="1607416"/>
            <a:ext cx="4893972" cy="2555132"/>
          </a:xfrm>
          <a:prstGeom prst="rect">
            <a:avLst/>
          </a:prstGeom>
          <a:ln w="57150">
            <a:solidFill>
              <a:srgbClr val="0070C0"/>
            </a:solidFill>
          </a:ln>
        </p:spPr>
      </p:pic>
      <p:pic>
        <p:nvPicPr>
          <p:cNvPr id="12" name="Picture 11">
            <a:extLst>
              <a:ext uri="{FF2B5EF4-FFF2-40B4-BE49-F238E27FC236}">
                <a16:creationId xmlns:a16="http://schemas.microsoft.com/office/drawing/2014/main" id="{5C40E3A4-3E49-FD99-8F32-A7886AE86172}"/>
              </a:ext>
            </a:extLst>
          </p:cNvPr>
          <p:cNvPicPr>
            <a:picLocks noChangeAspect="1"/>
          </p:cNvPicPr>
          <p:nvPr/>
        </p:nvPicPr>
        <p:blipFill>
          <a:blip r:embed="rId3"/>
          <a:stretch>
            <a:fillRect/>
          </a:stretch>
        </p:blipFill>
        <p:spPr>
          <a:xfrm>
            <a:off x="6492526" y="1680945"/>
            <a:ext cx="4713668" cy="1426723"/>
          </a:xfrm>
          <a:prstGeom prst="rect">
            <a:avLst/>
          </a:prstGeom>
        </p:spPr>
      </p:pic>
      <p:pic>
        <p:nvPicPr>
          <p:cNvPr id="14" name="Picture 13">
            <a:extLst>
              <a:ext uri="{FF2B5EF4-FFF2-40B4-BE49-F238E27FC236}">
                <a16:creationId xmlns:a16="http://schemas.microsoft.com/office/drawing/2014/main" id="{45BCF75D-96F8-7C74-B1DE-36EC6EFDB9CE}"/>
              </a:ext>
            </a:extLst>
          </p:cNvPr>
          <p:cNvPicPr>
            <a:picLocks noChangeAspect="1"/>
          </p:cNvPicPr>
          <p:nvPr/>
        </p:nvPicPr>
        <p:blipFill>
          <a:blip r:embed="rId4"/>
          <a:stretch>
            <a:fillRect/>
          </a:stretch>
        </p:blipFill>
        <p:spPr>
          <a:xfrm>
            <a:off x="6753967" y="3142912"/>
            <a:ext cx="4739425" cy="2049294"/>
          </a:xfrm>
          <a:prstGeom prst="rect">
            <a:avLst/>
          </a:prstGeom>
        </p:spPr>
      </p:pic>
      <p:sp>
        <p:nvSpPr>
          <p:cNvPr id="15" name="Rectangle 14">
            <a:extLst>
              <a:ext uri="{FF2B5EF4-FFF2-40B4-BE49-F238E27FC236}">
                <a16:creationId xmlns:a16="http://schemas.microsoft.com/office/drawing/2014/main" id="{2BBA3AE0-B8BC-F6B3-770C-8EFA91AD483C}"/>
              </a:ext>
            </a:extLst>
          </p:cNvPr>
          <p:cNvSpPr/>
          <p:nvPr/>
        </p:nvSpPr>
        <p:spPr>
          <a:xfrm>
            <a:off x="6360160" y="1569661"/>
            <a:ext cx="5262880" cy="382529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81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35</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66109" y="191537"/>
            <a:ext cx="120661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r>
              <a:rPr lang="en-US" altLang="en-US" sz="2400" b="1" dirty="0"/>
              <a:t>FYI … the MAP is patterned AFTER the ISO PAP …where the issue is the same </a:t>
            </a:r>
          </a:p>
          <a:p>
            <a:r>
              <a:rPr lang="en-US" altLang="en-US" sz="2400" b="1" dirty="0"/>
              <a:t>Part D – </a:t>
            </a:r>
            <a:r>
              <a:rPr lang="en-US" altLang="en-US" sz="2400" b="1" dirty="0" err="1"/>
              <a:t>coll</a:t>
            </a:r>
            <a:r>
              <a:rPr lang="en-US" altLang="en-US" sz="2400" b="1" dirty="0"/>
              <a:t>/comp</a:t>
            </a:r>
          </a:p>
        </p:txBody>
      </p:sp>
      <p:pic>
        <p:nvPicPr>
          <p:cNvPr id="6" name="Picture 5">
            <a:extLst>
              <a:ext uri="{FF2B5EF4-FFF2-40B4-BE49-F238E27FC236}">
                <a16:creationId xmlns:a16="http://schemas.microsoft.com/office/drawing/2014/main" id="{1706D86C-25A6-A43E-90C6-29CEBED8B00A}"/>
              </a:ext>
            </a:extLst>
          </p:cNvPr>
          <p:cNvPicPr>
            <a:picLocks noChangeAspect="1"/>
          </p:cNvPicPr>
          <p:nvPr/>
        </p:nvPicPr>
        <p:blipFill>
          <a:blip r:embed="rId2"/>
          <a:stretch>
            <a:fillRect/>
          </a:stretch>
        </p:blipFill>
        <p:spPr>
          <a:xfrm>
            <a:off x="3312262" y="1075555"/>
            <a:ext cx="4893972" cy="3365770"/>
          </a:xfrm>
          <a:prstGeom prst="rect">
            <a:avLst/>
          </a:prstGeom>
          <a:ln w="57150">
            <a:solidFill>
              <a:srgbClr val="0070C0"/>
            </a:solidFill>
          </a:ln>
        </p:spPr>
      </p:pic>
      <p:sp>
        <p:nvSpPr>
          <p:cNvPr id="3" name="Arrow: Right 2">
            <a:extLst>
              <a:ext uri="{FF2B5EF4-FFF2-40B4-BE49-F238E27FC236}">
                <a16:creationId xmlns:a16="http://schemas.microsoft.com/office/drawing/2014/main" id="{C742908F-A46E-478C-7393-73C5C18028D0}"/>
              </a:ext>
            </a:extLst>
          </p:cNvPr>
          <p:cNvSpPr/>
          <p:nvPr/>
        </p:nvSpPr>
        <p:spPr>
          <a:xfrm>
            <a:off x="2519680" y="2944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CF2E7E-18D7-249A-909E-7A9918C16AD9}"/>
              </a:ext>
            </a:extLst>
          </p:cNvPr>
          <p:cNvSpPr txBox="1"/>
          <p:nvPr/>
        </p:nvSpPr>
        <p:spPr>
          <a:xfrm>
            <a:off x="254000" y="5127228"/>
            <a:ext cx="11521440" cy="1938992"/>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Some large auto rental agencies “self insure” – so MAP/PAP would have to drop down …</a:t>
            </a: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there was a major difference in deductible the MAP/PAP would pay the difference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but it has said for a very long time …”owner’s insurance must pay before we pay”</a:t>
            </a:r>
          </a:p>
          <a:p>
            <a:endParaRPr lang="en-US" sz="2400" b="1" dirty="0"/>
          </a:p>
        </p:txBody>
      </p:sp>
    </p:spTree>
    <p:extLst>
      <p:ext uri="{BB962C8B-B14F-4D97-AF65-F5344CB8AC3E}">
        <p14:creationId xmlns:p14="http://schemas.microsoft.com/office/powerpoint/2010/main" val="6298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36</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66109" y="0"/>
            <a:ext cx="12066105"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r>
              <a:rPr lang="en-US" altLang="en-US" sz="2400" b="1" dirty="0"/>
              <a:t>Agent’s response</a:t>
            </a:r>
          </a:p>
          <a:p>
            <a:endParaRPr lang="en-US" altLang="en-US" sz="2400" b="1" dirty="0"/>
          </a:p>
          <a:p>
            <a:r>
              <a:rPr lang="en-US" sz="2800" b="1" dirty="0">
                <a:solidFill>
                  <a:srgbClr val="FF0000"/>
                </a:solidFill>
              </a:rPr>
              <a:t>Thank you for the response and detail on this, that makes a lot more sense to me as to why traditionally claims were paid from my experience and now this is coming up. </a:t>
            </a:r>
          </a:p>
          <a:p>
            <a:endParaRPr lang="en-US" sz="2800" b="1" dirty="0">
              <a:solidFill>
                <a:srgbClr val="FF0000"/>
              </a:solidFill>
            </a:endParaRPr>
          </a:p>
          <a:p>
            <a:r>
              <a:rPr lang="en-US" sz="2800" b="1" dirty="0">
                <a:solidFill>
                  <a:srgbClr val="FF0000"/>
                </a:solidFill>
              </a:rPr>
              <a:t>What is very strange though is that for this very same shop, </a:t>
            </a:r>
          </a:p>
          <a:p>
            <a:r>
              <a:rPr lang="en-US" sz="2800" b="1" dirty="0">
                <a:solidFill>
                  <a:srgbClr val="FF0000"/>
                </a:solidFill>
              </a:rPr>
              <a:t>Company Y just paid a claim in December of 21 on a primary basis as they insured the customer who was provided the loaner.</a:t>
            </a:r>
          </a:p>
          <a:p>
            <a:endParaRPr lang="en-US" sz="2800" b="1" dirty="0">
              <a:solidFill>
                <a:srgbClr val="FF0000"/>
              </a:solidFill>
            </a:endParaRPr>
          </a:p>
          <a:p>
            <a:r>
              <a:rPr lang="en-US" sz="2800" b="1" dirty="0">
                <a:solidFill>
                  <a:srgbClr val="FF0000"/>
                </a:solidFill>
              </a:rPr>
              <a:t>I know this insured and many other auto body/auto repair shops have had the same occur and the customer’s insurance company paid on a primary basis. </a:t>
            </a:r>
          </a:p>
          <a:p>
            <a:endParaRPr lang="en-US" altLang="en-US" sz="2400" b="1" dirty="0"/>
          </a:p>
        </p:txBody>
      </p:sp>
    </p:spTree>
    <p:extLst>
      <p:ext uri="{BB962C8B-B14F-4D97-AF65-F5344CB8AC3E}">
        <p14:creationId xmlns:p14="http://schemas.microsoft.com/office/powerpoint/2010/main" val="2900760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37</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primary or excess?</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66109" y="0"/>
            <a:ext cx="1206610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r>
              <a:rPr lang="en-US" altLang="en-US" sz="2400" b="1" dirty="0"/>
              <a:t>Agent’s response</a:t>
            </a:r>
          </a:p>
          <a:p>
            <a:endParaRPr lang="en-US" sz="2800" b="1" dirty="0">
              <a:solidFill>
                <a:srgbClr val="FF0000"/>
              </a:solidFill>
            </a:endParaRPr>
          </a:p>
          <a:p>
            <a:r>
              <a:rPr lang="en-US" sz="2800" b="1" dirty="0">
                <a:solidFill>
                  <a:srgbClr val="FF0000"/>
                </a:solidFill>
              </a:rPr>
              <a:t>Perhaps some of the claims adjusters were just adjusting how they had always done and were not aware of this. </a:t>
            </a:r>
          </a:p>
          <a:p>
            <a:endParaRPr lang="en-US" sz="2800" b="1" dirty="0">
              <a:solidFill>
                <a:srgbClr val="FF0000"/>
              </a:solidFill>
            </a:endParaRPr>
          </a:p>
          <a:p>
            <a:r>
              <a:rPr lang="en-US" sz="2800" b="1" dirty="0">
                <a:solidFill>
                  <a:srgbClr val="FF0000"/>
                </a:solidFill>
              </a:rPr>
              <a:t>Maybe on some of them that date back a little longer the companies were still using the 08 form, not sure. </a:t>
            </a:r>
          </a:p>
          <a:p>
            <a:endParaRPr lang="en-US" altLang="en-US" sz="2400" b="1" dirty="0"/>
          </a:p>
        </p:txBody>
      </p:sp>
      <p:sp>
        <p:nvSpPr>
          <p:cNvPr id="3" name="TextBox 2">
            <a:extLst>
              <a:ext uri="{FF2B5EF4-FFF2-40B4-BE49-F238E27FC236}">
                <a16:creationId xmlns:a16="http://schemas.microsoft.com/office/drawing/2014/main" id="{3C473A37-A917-91E2-B898-9287C44C0008}"/>
              </a:ext>
            </a:extLst>
          </p:cNvPr>
          <p:cNvSpPr txBox="1"/>
          <p:nvPr/>
        </p:nvSpPr>
        <p:spPr>
          <a:xfrm>
            <a:off x="166109" y="3647440"/>
            <a:ext cx="11859782" cy="3539430"/>
          </a:xfrm>
          <a:prstGeom prst="rect">
            <a:avLst/>
          </a:prstGeom>
          <a:noFill/>
        </p:spPr>
        <p:txBody>
          <a:bodyPr wrap="square" rtlCol="0">
            <a:spAutoFit/>
          </a:bodyPr>
          <a:lstStyle/>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comment which I know has nothing to do with you.  I don’t understand why companies pick up on a primary basis for large rental companies who self insure physical damage completely or have a very large deductible.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the garage make the decision to insure that risk it should be handled the same way for them, unfortunate and seems very unfair for the small repair/body and rental shops that can’t take on the risk of self insuring.  </a:t>
            </a:r>
          </a:p>
          <a:p>
            <a:endParaRPr lang="en-US" sz="2800" b="1" dirty="0">
              <a:solidFill>
                <a:srgbClr val="FF0000"/>
              </a:solidFill>
            </a:endParaRPr>
          </a:p>
        </p:txBody>
      </p:sp>
    </p:spTree>
    <p:extLst>
      <p:ext uri="{BB962C8B-B14F-4D97-AF65-F5344CB8AC3E}">
        <p14:creationId xmlns:p14="http://schemas.microsoft.com/office/powerpoint/2010/main" val="30477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38</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and limits paid for </a:t>
            </a:r>
            <a:r>
              <a:rPr lang="en-US" b="1" dirty="0" err="1">
                <a:highlight>
                  <a:srgbClr val="FFFF00"/>
                </a:highlight>
              </a:rPr>
              <a:t>coll</a:t>
            </a:r>
            <a:r>
              <a:rPr lang="en-US" b="1" dirty="0">
                <a:highlight>
                  <a:srgbClr val="FFFF00"/>
                </a:highlight>
              </a:rPr>
              <a:t>/comp</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66109" y="319425"/>
            <a:ext cx="12066105"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800" b="1" dirty="0">
              <a:solidFill>
                <a:srgbClr val="FF0000"/>
              </a:solidFill>
            </a:endParaRPr>
          </a:p>
          <a:p>
            <a:r>
              <a:rPr lang="en-US" altLang="en-US" sz="2400" b="1" dirty="0"/>
              <a:t>Also …agent questioned …..</a:t>
            </a:r>
          </a:p>
          <a:p>
            <a:endParaRPr lang="en-US" altLang="en-US" sz="2400" b="1" dirty="0"/>
          </a:p>
          <a:p>
            <a:r>
              <a:rPr lang="en-US" sz="2400" b="1" dirty="0">
                <a:solidFill>
                  <a:srgbClr val="FF0000"/>
                </a:solidFill>
              </a:rPr>
              <a:t>One other question and comment, when it is referred to in the collision section that the owner’s insurance co. must pay up to its limit on the coverage, then we will pay up to the limit shown on your coverage selections page. </a:t>
            </a:r>
          </a:p>
          <a:p>
            <a:endParaRPr lang="en-US" sz="2400" b="1" dirty="0">
              <a:solidFill>
                <a:srgbClr val="FF0000"/>
              </a:solidFill>
            </a:endParaRPr>
          </a:p>
          <a:p>
            <a:r>
              <a:rPr lang="en-US" sz="2400" b="1" dirty="0">
                <a:solidFill>
                  <a:srgbClr val="FF0000"/>
                </a:solidFill>
              </a:rPr>
              <a:t>What limit(s) are they referring to as almost every MAP issued has no limit per say under collision on the coverage selection page. </a:t>
            </a:r>
          </a:p>
          <a:p>
            <a:endParaRPr lang="en-US" sz="2400" b="1" dirty="0">
              <a:solidFill>
                <a:srgbClr val="FF0000"/>
              </a:solidFill>
            </a:endParaRPr>
          </a:p>
          <a:p>
            <a:r>
              <a:rPr lang="en-US" sz="2400" b="1" dirty="0">
                <a:solidFill>
                  <a:srgbClr val="FF0000"/>
                </a:solidFill>
              </a:rPr>
              <a:t>Are they talking about the rare agreed or stated value limit and then are they saying they would pay above what you chose for a limit which doesn’t make any sense either. </a:t>
            </a:r>
          </a:p>
          <a:p>
            <a:endParaRPr lang="en-US" sz="2400" b="1" dirty="0">
              <a:solidFill>
                <a:srgbClr val="FF0000"/>
              </a:solidFill>
            </a:endParaRPr>
          </a:p>
          <a:p>
            <a:r>
              <a:rPr lang="en-US" sz="2400" b="1" dirty="0">
                <a:solidFill>
                  <a:srgbClr val="FF0000"/>
                </a:solidFill>
              </a:rPr>
              <a:t>I am just not understanding that language related to collision. </a:t>
            </a:r>
          </a:p>
          <a:p>
            <a:endParaRPr lang="en-US" altLang="en-US" sz="2400" b="1" dirty="0"/>
          </a:p>
        </p:txBody>
      </p:sp>
    </p:spTree>
    <p:extLst>
      <p:ext uri="{BB962C8B-B14F-4D97-AF65-F5344CB8AC3E}">
        <p14:creationId xmlns:p14="http://schemas.microsoft.com/office/powerpoint/2010/main" val="2632522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39</a:t>
            </a:fld>
            <a:endParaRPr lang="en-US"/>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71212" y="-120835"/>
            <a:ext cx="12066105" cy="826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b="1" dirty="0"/>
          </a:p>
          <a:p>
            <a:endParaRPr lang="en-US" sz="2800" b="1" dirty="0">
              <a:solidFill>
                <a:srgbClr val="FF0000"/>
              </a:solidFill>
            </a:endParaRPr>
          </a:p>
          <a:p>
            <a:r>
              <a:rPr lang="en-US" altLang="en-US" sz="2400" b="1" dirty="0"/>
              <a:t>I’m surprised Company Y paid and Company did not …but</a:t>
            </a:r>
          </a:p>
          <a:p>
            <a:endParaRPr lang="en-US" altLang="en-US" sz="2400" b="1" dirty="0"/>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But regarding the “limit” paid questions ….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last MAP Coverage selections page that I was ‘privy’ to … </a:t>
            </a: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 the limit for parts 7,8,9 is ACV</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 rental place has a 5000 deductible and the MAP insured had a $500 deductible, then the rental company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coll</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comp is primary and the MAP could pay $4500 – the difference in deductibles.</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2400" b="1" dirty="0"/>
          </a:p>
        </p:txBody>
      </p:sp>
      <p:pic>
        <p:nvPicPr>
          <p:cNvPr id="6" name="Picture 5">
            <a:extLst>
              <a:ext uri="{FF2B5EF4-FFF2-40B4-BE49-F238E27FC236}">
                <a16:creationId xmlns:a16="http://schemas.microsoft.com/office/drawing/2014/main" id="{B49953CB-61F5-0736-B733-D129184AF55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9979" y="2890345"/>
            <a:ext cx="9720875" cy="988704"/>
          </a:xfrm>
          <a:prstGeom prst="rect">
            <a:avLst/>
          </a:prstGeom>
          <a:noFill/>
          <a:ln w="57150">
            <a:solidFill>
              <a:srgbClr val="0070C0"/>
            </a:solidFill>
          </a:ln>
        </p:spPr>
      </p:pic>
      <p:sp>
        <p:nvSpPr>
          <p:cNvPr id="8" name="TextBox 7">
            <a:extLst>
              <a:ext uri="{FF2B5EF4-FFF2-40B4-BE49-F238E27FC236}">
                <a16:creationId xmlns:a16="http://schemas.microsoft.com/office/drawing/2014/main" id="{73DDB6E8-40DA-73AA-0559-D4C0CE41D633}"/>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and limits paid for </a:t>
            </a:r>
            <a:r>
              <a:rPr lang="en-US" b="1" dirty="0" err="1">
                <a:highlight>
                  <a:srgbClr val="FFFF00"/>
                </a:highlight>
              </a:rPr>
              <a:t>coll</a:t>
            </a:r>
            <a:r>
              <a:rPr lang="en-US" b="1" dirty="0">
                <a:highlight>
                  <a:srgbClr val="FFFF00"/>
                </a:highlight>
              </a:rPr>
              <a:t>/comp</a:t>
            </a:r>
          </a:p>
        </p:txBody>
      </p:sp>
    </p:spTree>
    <p:extLst>
      <p:ext uri="{BB962C8B-B14F-4D97-AF65-F5344CB8AC3E}">
        <p14:creationId xmlns:p14="http://schemas.microsoft.com/office/powerpoint/2010/main" val="377132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a:extLst>
              <a:ext uri="{FF2B5EF4-FFF2-40B4-BE49-F238E27FC236}">
                <a16:creationId xmlns:a16="http://schemas.microsoft.com/office/drawing/2014/main" id="{B5E8F659-A925-4844-8CB4-3A742EAE7B16}"/>
              </a:ext>
            </a:extLst>
          </p:cNvPr>
          <p:cNvSpPr txBox="1">
            <a:spLocks noChangeArrowheads="1"/>
          </p:cNvSpPr>
          <p:nvPr/>
        </p:nvSpPr>
        <p:spPr bwMode="auto">
          <a:xfrm>
            <a:off x="395287" y="764795"/>
            <a:ext cx="104483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The MAP – 2016 follows you and household members (the 2008 is similar) </a:t>
            </a:r>
          </a:p>
        </p:txBody>
      </p:sp>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pic>
        <p:nvPicPr>
          <p:cNvPr id="4" name="Picture 3">
            <a:extLst>
              <a:ext uri="{FF2B5EF4-FFF2-40B4-BE49-F238E27FC236}">
                <a16:creationId xmlns:a16="http://schemas.microsoft.com/office/drawing/2014/main" id="{FE8D7608-B52B-2144-4F55-E937C9A4CF7B}"/>
              </a:ext>
            </a:extLst>
          </p:cNvPr>
          <p:cNvPicPr>
            <a:picLocks noChangeAspect="1"/>
          </p:cNvPicPr>
          <p:nvPr/>
        </p:nvPicPr>
        <p:blipFill>
          <a:blip r:embed="rId2"/>
          <a:stretch>
            <a:fillRect/>
          </a:stretch>
        </p:blipFill>
        <p:spPr>
          <a:xfrm>
            <a:off x="677914" y="2269766"/>
            <a:ext cx="6542468" cy="836579"/>
          </a:xfrm>
          <a:prstGeom prst="rect">
            <a:avLst/>
          </a:prstGeom>
          <a:ln w="57150">
            <a:solidFill>
              <a:schemeClr val="accent1"/>
            </a:solidFill>
          </a:ln>
        </p:spPr>
      </p:pic>
      <p:pic>
        <p:nvPicPr>
          <p:cNvPr id="7" name="Picture 6">
            <a:extLst>
              <a:ext uri="{FF2B5EF4-FFF2-40B4-BE49-F238E27FC236}">
                <a16:creationId xmlns:a16="http://schemas.microsoft.com/office/drawing/2014/main" id="{882E3257-47E4-17E8-8A34-8A864BE0DEFD}"/>
              </a:ext>
            </a:extLst>
          </p:cNvPr>
          <p:cNvPicPr>
            <a:picLocks noChangeAspect="1"/>
          </p:cNvPicPr>
          <p:nvPr/>
        </p:nvPicPr>
        <p:blipFill>
          <a:blip r:embed="rId3"/>
          <a:stretch>
            <a:fillRect/>
          </a:stretch>
        </p:blipFill>
        <p:spPr>
          <a:xfrm>
            <a:off x="677914" y="3468366"/>
            <a:ext cx="7083380" cy="927370"/>
          </a:xfrm>
          <a:prstGeom prst="rect">
            <a:avLst/>
          </a:prstGeom>
          <a:ln w="57150">
            <a:solidFill>
              <a:schemeClr val="accent1"/>
            </a:solidFill>
          </a:ln>
        </p:spPr>
      </p:pic>
    </p:spTree>
    <p:extLst>
      <p:ext uri="{BB962C8B-B14F-4D97-AF65-F5344CB8AC3E}">
        <p14:creationId xmlns:p14="http://schemas.microsoft.com/office/powerpoint/2010/main" val="56215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40</a:t>
            </a:fld>
            <a:endParaRPr lang="en-US"/>
          </a:p>
        </p:txBody>
      </p:sp>
      <p:pic>
        <p:nvPicPr>
          <p:cNvPr id="4" name="Picture 3">
            <a:extLst>
              <a:ext uri="{FF2B5EF4-FFF2-40B4-BE49-F238E27FC236}">
                <a16:creationId xmlns:a16="http://schemas.microsoft.com/office/drawing/2014/main" id="{7ACB3D45-F6CA-27CD-2A4B-359564D8E34E}"/>
              </a:ext>
            </a:extLst>
          </p:cNvPr>
          <p:cNvPicPr>
            <a:picLocks noChangeAspect="1"/>
          </p:cNvPicPr>
          <p:nvPr/>
        </p:nvPicPr>
        <p:blipFill>
          <a:blip r:embed="rId2"/>
          <a:stretch>
            <a:fillRect/>
          </a:stretch>
        </p:blipFill>
        <p:spPr>
          <a:xfrm>
            <a:off x="518276" y="741511"/>
            <a:ext cx="10337909" cy="1345724"/>
          </a:xfrm>
          <a:prstGeom prst="rect">
            <a:avLst/>
          </a:prstGeom>
          <a:ln w="57150">
            <a:solidFill>
              <a:srgbClr val="FF0000"/>
            </a:solidFill>
          </a:ln>
        </p:spPr>
      </p:pic>
      <p:sp>
        <p:nvSpPr>
          <p:cNvPr id="7" name="TextBox 6">
            <a:extLst>
              <a:ext uri="{FF2B5EF4-FFF2-40B4-BE49-F238E27FC236}">
                <a16:creationId xmlns:a16="http://schemas.microsoft.com/office/drawing/2014/main" id="{C2AFA952-3CB2-914E-E6BE-B7946644F753}"/>
              </a:ext>
            </a:extLst>
          </p:cNvPr>
          <p:cNvSpPr txBox="1"/>
          <p:nvPr/>
        </p:nvSpPr>
        <p:spPr>
          <a:xfrm>
            <a:off x="619760" y="2357120"/>
            <a:ext cx="10464800" cy="954107"/>
          </a:xfrm>
          <a:prstGeom prst="rect">
            <a:avLst/>
          </a:prstGeom>
          <a:noFill/>
        </p:spPr>
        <p:txBody>
          <a:bodyPr wrap="square" rtlCol="0">
            <a:spAutoFit/>
          </a:bodyPr>
          <a:lstStyle/>
          <a:p>
            <a:r>
              <a:rPr lang="en-US" sz="2800" b="1" dirty="0"/>
              <a:t>If the owner of the vehicle does NOT have </a:t>
            </a:r>
            <a:r>
              <a:rPr lang="en-US" sz="2800" b="1" dirty="0" err="1"/>
              <a:t>coll</a:t>
            </a:r>
            <a:r>
              <a:rPr lang="en-US" sz="2800" b="1" dirty="0"/>
              <a:t>/comp …then the MAP will drop down and pay … ACV </a:t>
            </a:r>
          </a:p>
        </p:txBody>
      </p:sp>
      <p:pic>
        <p:nvPicPr>
          <p:cNvPr id="10" name="Picture 9">
            <a:extLst>
              <a:ext uri="{FF2B5EF4-FFF2-40B4-BE49-F238E27FC236}">
                <a16:creationId xmlns:a16="http://schemas.microsoft.com/office/drawing/2014/main" id="{E17E4068-D1C9-3C35-27D0-394734CAF08A}"/>
              </a:ext>
            </a:extLst>
          </p:cNvPr>
          <p:cNvPicPr>
            <a:picLocks noChangeAspect="1"/>
          </p:cNvPicPr>
          <p:nvPr/>
        </p:nvPicPr>
        <p:blipFill>
          <a:blip r:embed="rId3"/>
          <a:stretch>
            <a:fillRect/>
          </a:stretch>
        </p:blipFill>
        <p:spPr>
          <a:xfrm>
            <a:off x="678430" y="3517132"/>
            <a:ext cx="10406130" cy="2256817"/>
          </a:xfrm>
          <a:prstGeom prst="rect">
            <a:avLst/>
          </a:prstGeom>
          <a:ln w="57150">
            <a:solidFill>
              <a:srgbClr val="FF0000"/>
            </a:solidFill>
          </a:ln>
        </p:spPr>
      </p:pic>
      <p:cxnSp>
        <p:nvCxnSpPr>
          <p:cNvPr id="12" name="Straight Connector 11">
            <a:extLst>
              <a:ext uri="{FF2B5EF4-FFF2-40B4-BE49-F238E27FC236}">
                <a16:creationId xmlns:a16="http://schemas.microsoft.com/office/drawing/2014/main" id="{D312ACB9-3E98-D25F-FB9C-FD2B9A0E8263}"/>
              </a:ext>
            </a:extLst>
          </p:cNvPr>
          <p:cNvCxnSpPr/>
          <p:nvPr/>
        </p:nvCxnSpPr>
        <p:spPr>
          <a:xfrm>
            <a:off x="6096000" y="5476240"/>
            <a:ext cx="49885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5D5490-D20D-F6B1-B810-B02A7A7174D0}"/>
              </a:ext>
            </a:extLst>
          </p:cNvPr>
          <p:cNvCxnSpPr>
            <a:cxnSpLocks/>
          </p:cNvCxnSpPr>
          <p:nvPr/>
        </p:nvCxnSpPr>
        <p:spPr>
          <a:xfrm>
            <a:off x="2682240" y="5699760"/>
            <a:ext cx="650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DA45C9-34A8-41A5-7407-5CAD94DA9DCF}"/>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and limits paid for </a:t>
            </a:r>
            <a:r>
              <a:rPr lang="en-US" b="1" dirty="0" err="1">
                <a:highlight>
                  <a:srgbClr val="FFFF00"/>
                </a:highlight>
              </a:rPr>
              <a:t>coll</a:t>
            </a:r>
            <a:r>
              <a:rPr lang="en-US" b="1" dirty="0">
                <a:highlight>
                  <a:srgbClr val="FFFF00"/>
                </a:highlight>
              </a:rPr>
              <a:t>/comp</a:t>
            </a:r>
          </a:p>
        </p:txBody>
      </p:sp>
    </p:spTree>
    <p:extLst>
      <p:ext uri="{BB962C8B-B14F-4D97-AF65-F5344CB8AC3E}">
        <p14:creationId xmlns:p14="http://schemas.microsoft.com/office/powerpoint/2010/main" val="42330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41</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325470" y="538830"/>
            <a:ext cx="10464800" cy="954107"/>
          </a:xfrm>
          <a:prstGeom prst="rect">
            <a:avLst/>
          </a:prstGeom>
          <a:noFill/>
        </p:spPr>
        <p:txBody>
          <a:bodyPr wrap="square" rtlCol="0">
            <a:spAutoFit/>
          </a:bodyPr>
          <a:lstStyle/>
          <a:p>
            <a:r>
              <a:rPr lang="en-US" sz="2800" b="1" dirty="0"/>
              <a:t>International Risk Management Institute says the following re: the PAP language </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Is MAP and limits paid for </a:t>
            </a:r>
            <a:r>
              <a:rPr lang="en-US" b="1" dirty="0" err="1">
                <a:highlight>
                  <a:srgbClr val="FFFF00"/>
                </a:highlight>
              </a:rPr>
              <a:t>coll</a:t>
            </a:r>
            <a:r>
              <a:rPr lang="en-US" b="1" dirty="0">
                <a:highlight>
                  <a:srgbClr val="FFFF00"/>
                </a:highlight>
              </a:rPr>
              <a:t>/comp</a:t>
            </a:r>
          </a:p>
        </p:txBody>
      </p:sp>
      <p:pic>
        <p:nvPicPr>
          <p:cNvPr id="6" name="Picture 5">
            <a:extLst>
              <a:ext uri="{FF2B5EF4-FFF2-40B4-BE49-F238E27FC236}">
                <a16:creationId xmlns:a16="http://schemas.microsoft.com/office/drawing/2014/main" id="{76CF8BD8-3EE3-215B-A9C7-5D1CCC9AFC5B}"/>
              </a:ext>
            </a:extLst>
          </p:cNvPr>
          <p:cNvPicPr>
            <a:picLocks noChangeAspect="1"/>
          </p:cNvPicPr>
          <p:nvPr/>
        </p:nvPicPr>
        <p:blipFill>
          <a:blip r:embed="rId2"/>
          <a:stretch>
            <a:fillRect/>
          </a:stretch>
        </p:blipFill>
        <p:spPr>
          <a:xfrm>
            <a:off x="274713" y="1662435"/>
            <a:ext cx="11277207" cy="4299276"/>
          </a:xfrm>
          <a:prstGeom prst="rect">
            <a:avLst/>
          </a:prstGeom>
          <a:ln w="57150">
            <a:solidFill>
              <a:srgbClr val="FFC000"/>
            </a:solidFill>
          </a:ln>
        </p:spPr>
      </p:pic>
    </p:spTree>
    <p:extLst>
      <p:ext uri="{BB962C8B-B14F-4D97-AF65-F5344CB8AC3E}">
        <p14:creationId xmlns:p14="http://schemas.microsoft.com/office/powerpoint/2010/main" val="1948343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42</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325470" y="538830"/>
            <a:ext cx="10464800" cy="5693866"/>
          </a:xfrm>
          <a:prstGeom prst="rect">
            <a:avLst/>
          </a:prstGeom>
          <a:noFill/>
        </p:spPr>
        <p:txBody>
          <a:bodyPr wrap="square" rtlCol="0">
            <a:spAutoFit/>
          </a:bodyPr>
          <a:lstStyle/>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have a client that operates a Photography School which includes taking the students out on field trips in her mini van.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 this exposure be excluded under the Private Passenger policy?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 it be covered under a class 30 or would I need to quote it as livery on a commercial policy?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majority of the time it is used as her personal vehicle but there are anywhere from 9 to 12 field trips over the term of the classes.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Let me know, thanks,</a:t>
            </a:r>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Business use?</a:t>
            </a:r>
          </a:p>
        </p:txBody>
      </p:sp>
    </p:spTree>
    <p:extLst>
      <p:ext uri="{BB962C8B-B14F-4D97-AF65-F5344CB8AC3E}">
        <p14:creationId xmlns:p14="http://schemas.microsoft.com/office/powerpoint/2010/main" val="2021709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43</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355287" y="582067"/>
            <a:ext cx="11631303" cy="6814814"/>
          </a:xfrm>
          <a:prstGeom prst="rect">
            <a:avLst/>
          </a:prstGeom>
          <a:noFill/>
        </p:spPr>
        <p:txBody>
          <a:bodyPr wrap="square" rtlCol="0">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 client runs the photography school and part of the fee to go to it includes “field trips in the mini van” .. I think that should be class 30 – with wicked high BI limits.</a:t>
            </a: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It is a photography training course held during the summer (9 weeks) Monday to Friday for ages 11 to 17.  Once in awhile they will travel to various locations around Boston/Salem/Waterfront areas to take photographs and learn different techniques based on the location and objects being photographed.  Deb</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 field trips are “part of the photography school fee” then class 30 works</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there is a fee …to defray gas costs …then the MAIP manual …transportation of students or others for a consideration – going to place of school activity endorsement – which has no premium charge … verifies coverage …and it still excludes public or livery </a:t>
            </a: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Business use?</a:t>
            </a:r>
          </a:p>
        </p:txBody>
      </p:sp>
      <p:pic>
        <p:nvPicPr>
          <p:cNvPr id="4" name="Picture 3">
            <a:extLst>
              <a:ext uri="{FF2B5EF4-FFF2-40B4-BE49-F238E27FC236}">
                <a16:creationId xmlns:a16="http://schemas.microsoft.com/office/drawing/2014/main" id="{767C773C-4E3B-686B-0BC5-55265CE7683A}"/>
              </a:ext>
            </a:extLst>
          </p:cNvPr>
          <p:cNvPicPr>
            <a:picLocks noChangeAspect="1"/>
          </p:cNvPicPr>
          <p:nvPr/>
        </p:nvPicPr>
        <p:blipFill>
          <a:blip r:embed="rId2"/>
          <a:stretch>
            <a:fillRect/>
          </a:stretch>
        </p:blipFill>
        <p:spPr>
          <a:xfrm>
            <a:off x="1089338" y="1672875"/>
            <a:ext cx="7521262" cy="590145"/>
          </a:xfrm>
          <a:prstGeom prst="rect">
            <a:avLst/>
          </a:prstGeom>
        </p:spPr>
      </p:pic>
    </p:spTree>
    <p:extLst>
      <p:ext uri="{BB962C8B-B14F-4D97-AF65-F5344CB8AC3E}">
        <p14:creationId xmlns:p14="http://schemas.microsoft.com/office/powerpoint/2010/main" val="2048291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44</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355287" y="582067"/>
            <a:ext cx="11631303" cy="6024470"/>
          </a:xfrm>
          <a:prstGeom prst="rect">
            <a:avLst/>
          </a:prstGeom>
          <a:noFill/>
        </p:spPr>
        <p:txBody>
          <a:bodyPr wrap="square" rtlCol="0">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 client runs the photography school and part of the fee to go to it includes “field trips in the mini van”... I think that should be class 30 – with wicked high BI limits.</a:t>
            </a: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Agent responded </a:t>
            </a:r>
          </a:p>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is a photography training course held during the summer (9 weeks) Monday to Friday for ages 11 to 17.  </a:t>
            </a:r>
          </a:p>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Once in awhile they will travel to various locations around Boston/Salem/Waterfront areas to take photographs and learn different techniques based on the location and objects being photographed.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Business use?</a:t>
            </a:r>
          </a:p>
        </p:txBody>
      </p:sp>
      <p:pic>
        <p:nvPicPr>
          <p:cNvPr id="4" name="Picture 3">
            <a:extLst>
              <a:ext uri="{FF2B5EF4-FFF2-40B4-BE49-F238E27FC236}">
                <a16:creationId xmlns:a16="http://schemas.microsoft.com/office/drawing/2014/main" id="{767C773C-4E3B-686B-0BC5-55265CE7683A}"/>
              </a:ext>
            </a:extLst>
          </p:cNvPr>
          <p:cNvPicPr>
            <a:picLocks noChangeAspect="1"/>
          </p:cNvPicPr>
          <p:nvPr/>
        </p:nvPicPr>
        <p:blipFill>
          <a:blip r:embed="rId2"/>
          <a:stretch>
            <a:fillRect/>
          </a:stretch>
        </p:blipFill>
        <p:spPr>
          <a:xfrm>
            <a:off x="487680" y="1672875"/>
            <a:ext cx="11264506" cy="883853"/>
          </a:xfrm>
          <a:prstGeom prst="rect">
            <a:avLst/>
          </a:prstGeom>
          <a:ln w="57150">
            <a:solidFill>
              <a:srgbClr val="00B050"/>
            </a:solidFill>
          </a:ln>
        </p:spPr>
      </p:pic>
    </p:spTree>
    <p:extLst>
      <p:ext uri="{BB962C8B-B14F-4D97-AF65-F5344CB8AC3E}">
        <p14:creationId xmlns:p14="http://schemas.microsoft.com/office/powerpoint/2010/main" val="26613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45</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355287" y="582067"/>
            <a:ext cx="11631303" cy="6332246"/>
          </a:xfrm>
          <a:prstGeom prst="rect">
            <a:avLst/>
          </a:prstGeom>
          <a:noFill/>
        </p:spPr>
        <p:txBody>
          <a:bodyPr wrap="square" rtlCol="0">
            <a:spAutoFit/>
          </a:bodyPr>
          <a:lstStyle/>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The MAIP manual states</a:t>
            </a: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t>It really isn’t “livery” since it’s the SAME bodies all the time …going to the same place together</a:t>
            </a: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Business use?</a:t>
            </a:r>
          </a:p>
        </p:txBody>
      </p:sp>
      <p:pic>
        <p:nvPicPr>
          <p:cNvPr id="5" name="Picture 4">
            <a:extLst>
              <a:ext uri="{FF2B5EF4-FFF2-40B4-BE49-F238E27FC236}">
                <a16:creationId xmlns:a16="http://schemas.microsoft.com/office/drawing/2014/main" id="{45299B60-3F69-8F43-3C21-8FD418D18BA3}"/>
              </a:ext>
            </a:extLst>
          </p:cNvPr>
          <p:cNvPicPr>
            <a:picLocks noChangeAspect="1"/>
          </p:cNvPicPr>
          <p:nvPr/>
        </p:nvPicPr>
        <p:blipFill>
          <a:blip r:embed="rId2"/>
          <a:stretch>
            <a:fillRect/>
          </a:stretch>
        </p:blipFill>
        <p:spPr>
          <a:xfrm>
            <a:off x="655235" y="1063064"/>
            <a:ext cx="9964397" cy="2455388"/>
          </a:xfrm>
          <a:prstGeom prst="rect">
            <a:avLst/>
          </a:prstGeom>
          <a:ln w="57150">
            <a:solidFill>
              <a:srgbClr val="00B050"/>
            </a:solidFill>
          </a:ln>
        </p:spPr>
      </p:pic>
    </p:spTree>
    <p:extLst>
      <p:ext uri="{BB962C8B-B14F-4D97-AF65-F5344CB8AC3E}">
        <p14:creationId xmlns:p14="http://schemas.microsoft.com/office/powerpoint/2010/main" val="4016683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46</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355287" y="582067"/>
            <a:ext cx="11631303" cy="5262979"/>
          </a:xfrm>
          <a:prstGeom prst="rect">
            <a:avLst/>
          </a:prstGeom>
          <a:noFill/>
        </p:spPr>
        <p:txBody>
          <a:bodyPr wrap="square" rtlCol="0">
            <a:spAutoFit/>
          </a:bodyPr>
          <a:lstStyle/>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I’ve been receiving calls by people who are working for Uber and want high liability (smartly so).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However, it appears that standard carriers do not want to write the policy if it is more that 28 hours/ (needs to be part time).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 not sure if a commercial policy would even fit as he is technically not a “business’ but rather an employee. </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am not sure what to do with this one. Obviously, I would like the business, but I am not sure where to place it!</a:t>
            </a: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Uber</a:t>
            </a:r>
          </a:p>
        </p:txBody>
      </p:sp>
    </p:spTree>
    <p:extLst>
      <p:ext uri="{BB962C8B-B14F-4D97-AF65-F5344CB8AC3E}">
        <p14:creationId xmlns:p14="http://schemas.microsoft.com/office/powerpoint/2010/main" val="277459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47</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280348" y="369332"/>
            <a:ext cx="11631303" cy="4832092"/>
          </a:xfrm>
          <a:prstGeom prst="rect">
            <a:avLst/>
          </a:prstGeom>
          <a:noFill/>
        </p:spPr>
        <p:txBody>
          <a:bodyPr wrap="square" rtlCol="0">
            <a:spAutoFit/>
          </a:bodyPr>
          <a:lstStyle/>
          <a:p>
            <a:r>
              <a:rPr lang="en-US" sz="2800" b="1" dirty="0"/>
              <a:t>UBER most certainly is excluded under the MAP the second they “sign into” the app to be available</a:t>
            </a:r>
          </a:p>
          <a:p>
            <a:r>
              <a:rPr lang="en-US" sz="2800" b="1" dirty="0"/>
              <a:t>The is the exclusion in Part 1 …</a:t>
            </a:r>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but there is a similar exclusion in Parts 2,3,4 and a general exclusion for Parts 5-12</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Uber</a:t>
            </a:r>
          </a:p>
        </p:txBody>
      </p:sp>
      <p:pic>
        <p:nvPicPr>
          <p:cNvPr id="4" name="Picture 3">
            <a:extLst>
              <a:ext uri="{FF2B5EF4-FFF2-40B4-BE49-F238E27FC236}">
                <a16:creationId xmlns:a16="http://schemas.microsoft.com/office/drawing/2014/main" id="{78C1B7D1-9D8B-CC53-A4D7-26505993C4C8}"/>
              </a:ext>
            </a:extLst>
          </p:cNvPr>
          <p:cNvPicPr>
            <a:picLocks noChangeAspect="1"/>
          </p:cNvPicPr>
          <p:nvPr/>
        </p:nvPicPr>
        <p:blipFill>
          <a:blip r:embed="rId2"/>
          <a:stretch>
            <a:fillRect/>
          </a:stretch>
        </p:blipFill>
        <p:spPr>
          <a:xfrm>
            <a:off x="701460" y="1806886"/>
            <a:ext cx="7572777" cy="2230877"/>
          </a:xfrm>
          <a:prstGeom prst="rect">
            <a:avLst/>
          </a:prstGeom>
          <a:ln w="57150">
            <a:solidFill>
              <a:srgbClr val="FF0000"/>
            </a:solidFill>
          </a:ln>
        </p:spPr>
      </p:pic>
      <p:pic>
        <p:nvPicPr>
          <p:cNvPr id="6" name="Picture 5">
            <a:extLst>
              <a:ext uri="{FF2B5EF4-FFF2-40B4-BE49-F238E27FC236}">
                <a16:creationId xmlns:a16="http://schemas.microsoft.com/office/drawing/2014/main" id="{171B87AA-6157-5D03-C02C-9D75690CE388}"/>
              </a:ext>
            </a:extLst>
          </p:cNvPr>
          <p:cNvPicPr>
            <a:picLocks noChangeAspect="1"/>
          </p:cNvPicPr>
          <p:nvPr/>
        </p:nvPicPr>
        <p:blipFill>
          <a:blip r:embed="rId3"/>
          <a:stretch>
            <a:fillRect/>
          </a:stretch>
        </p:blipFill>
        <p:spPr>
          <a:xfrm>
            <a:off x="2180211" y="4718572"/>
            <a:ext cx="8345510" cy="2120630"/>
          </a:xfrm>
          <a:prstGeom prst="rect">
            <a:avLst/>
          </a:prstGeom>
          <a:ln w="57150">
            <a:solidFill>
              <a:srgbClr val="FF0000"/>
            </a:solidFill>
          </a:ln>
        </p:spPr>
      </p:pic>
    </p:spTree>
    <p:extLst>
      <p:ext uri="{BB962C8B-B14F-4D97-AF65-F5344CB8AC3E}">
        <p14:creationId xmlns:p14="http://schemas.microsoft.com/office/powerpoint/2010/main" val="906790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48</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280348" y="369332"/>
            <a:ext cx="11631303" cy="3539430"/>
          </a:xfrm>
          <a:prstGeom prst="rect">
            <a:avLst/>
          </a:prstGeom>
          <a:noFill/>
        </p:spPr>
        <p:txBody>
          <a:bodyPr wrap="square" rtlCol="0">
            <a:spAutoFit/>
          </a:bodyPr>
          <a:lstStyle/>
          <a:p>
            <a:r>
              <a:rPr lang="en-US" sz="2800" b="1" dirty="0"/>
              <a:t>There is no “AIB” endorsement to provide coverage for this exposure.  Some companies allow …some don’t … and each has filed their own language.</a:t>
            </a:r>
          </a:p>
          <a:p>
            <a:endParaRPr lang="en-US" sz="2800" b="1" dirty="0"/>
          </a:p>
          <a:p>
            <a:r>
              <a:rPr lang="en-US" sz="2800" b="1" dirty="0"/>
              <a:t>Most only want to provide coverage for the phase 1 – signed into app but not on way to pick up customer nor has customer in the vehicle.  </a:t>
            </a:r>
          </a:p>
          <a:p>
            <a:endParaRPr lang="en-US" sz="2800" b="1" dirty="0"/>
          </a:p>
          <a:p>
            <a:r>
              <a:rPr lang="en-US" sz="2800" b="1" dirty="0"/>
              <a:t>I agree …they should be with a carrier that will let them insure at LEAST that exposure!!!</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Uber</a:t>
            </a:r>
          </a:p>
        </p:txBody>
      </p:sp>
    </p:spTree>
    <p:extLst>
      <p:ext uri="{BB962C8B-B14F-4D97-AF65-F5344CB8AC3E}">
        <p14:creationId xmlns:p14="http://schemas.microsoft.com/office/powerpoint/2010/main" val="368632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49</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280348" y="369332"/>
            <a:ext cx="11631303" cy="3539430"/>
          </a:xfrm>
          <a:prstGeom prst="rect">
            <a:avLst/>
          </a:prstGeom>
          <a:noFill/>
        </p:spPr>
        <p:txBody>
          <a:bodyPr wrap="square" rtlCol="0">
            <a:spAutoFit/>
          </a:bodyPr>
          <a:lstStyle/>
          <a:p>
            <a:pPr marL="0" marR="0">
              <a:spcBef>
                <a:spcPts val="0"/>
              </a:spcBef>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We contacted our “in” at CAR … asking</a:t>
            </a:r>
          </a:p>
          <a:p>
            <a:pPr marL="0" marR="0" indent="457200">
              <a:spcBef>
                <a:spcPts val="0"/>
              </a:spcBef>
            </a:pPr>
            <a:r>
              <a:rPr lang="en-US"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what or how  a CAR servicing carrier would address someone who drives 40 hours per </a:t>
            </a:r>
          </a:p>
          <a:p>
            <a:pPr marL="0" marR="0" indent="457200">
              <a:spcBef>
                <a:spcPts val="0"/>
              </a:spcBef>
            </a:pPr>
            <a:r>
              <a:rPr lang="en-US"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week or more for UBER since it technically does not qualify for a MAIP carrier since </a:t>
            </a:r>
          </a:p>
          <a:p>
            <a:pPr marL="0" marR="0" indent="457200">
              <a:spcBef>
                <a:spcPts val="0"/>
              </a:spcBef>
            </a:pPr>
            <a:r>
              <a:rPr lang="en-US"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“public   or livery” is not eligible for a MAP</a:t>
            </a:r>
          </a:p>
          <a:p>
            <a:pPr marL="0" marR="0" indent="457200">
              <a:spcBef>
                <a:spcPts val="0"/>
              </a:spcBef>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and he said:</a:t>
            </a:r>
          </a:p>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Car service class. Send it to the agency’s commercial SC, they handle 	these risks.</a:t>
            </a:r>
          </a:p>
          <a:p>
            <a:endParaRPr lang="en-US" sz="2400" b="1" dirty="0"/>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Uber</a:t>
            </a:r>
          </a:p>
        </p:txBody>
      </p:sp>
    </p:spTree>
    <p:extLst>
      <p:ext uri="{BB962C8B-B14F-4D97-AF65-F5344CB8AC3E}">
        <p14:creationId xmlns:p14="http://schemas.microsoft.com/office/powerpoint/2010/main" val="2926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pic>
        <p:nvPicPr>
          <p:cNvPr id="6" name="Picture 5">
            <a:extLst>
              <a:ext uri="{FF2B5EF4-FFF2-40B4-BE49-F238E27FC236}">
                <a16:creationId xmlns:a16="http://schemas.microsoft.com/office/drawing/2014/main" id="{67BBD456-CB26-53FA-676B-51DE4083E990}"/>
              </a:ext>
            </a:extLst>
          </p:cNvPr>
          <p:cNvPicPr>
            <a:picLocks noChangeAspect="1"/>
          </p:cNvPicPr>
          <p:nvPr/>
        </p:nvPicPr>
        <p:blipFill>
          <a:blip r:embed="rId2"/>
          <a:stretch>
            <a:fillRect/>
          </a:stretch>
        </p:blipFill>
        <p:spPr>
          <a:xfrm>
            <a:off x="308349" y="429111"/>
            <a:ext cx="9231891" cy="3147066"/>
          </a:xfrm>
          <a:prstGeom prst="rect">
            <a:avLst/>
          </a:prstGeom>
          <a:ln w="76200">
            <a:solidFill>
              <a:schemeClr val="accent1"/>
            </a:solidFill>
          </a:ln>
        </p:spPr>
      </p:pic>
      <p:pic>
        <p:nvPicPr>
          <p:cNvPr id="11" name="Picture 10">
            <a:extLst>
              <a:ext uri="{FF2B5EF4-FFF2-40B4-BE49-F238E27FC236}">
                <a16:creationId xmlns:a16="http://schemas.microsoft.com/office/drawing/2014/main" id="{6B34C7A8-F041-0D8D-9EC2-64CC857CEC29}"/>
              </a:ext>
            </a:extLst>
          </p:cNvPr>
          <p:cNvPicPr>
            <a:picLocks noChangeAspect="1"/>
          </p:cNvPicPr>
          <p:nvPr/>
        </p:nvPicPr>
        <p:blipFill>
          <a:blip r:embed="rId3"/>
          <a:stretch>
            <a:fillRect/>
          </a:stretch>
        </p:blipFill>
        <p:spPr>
          <a:xfrm>
            <a:off x="472053" y="3576177"/>
            <a:ext cx="8590667" cy="3281823"/>
          </a:xfrm>
          <a:prstGeom prst="rect">
            <a:avLst/>
          </a:prstGeom>
          <a:ln w="57150">
            <a:solidFill>
              <a:schemeClr val="accent1"/>
            </a:solidFill>
          </a:ln>
        </p:spPr>
      </p:pic>
    </p:spTree>
    <p:extLst>
      <p:ext uri="{BB962C8B-B14F-4D97-AF65-F5344CB8AC3E}">
        <p14:creationId xmlns:p14="http://schemas.microsoft.com/office/powerpoint/2010/main" val="50731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50</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915984"/>
            <a:ext cx="12025891" cy="1384995"/>
          </a:xfrm>
          <a:prstGeom prst="rect">
            <a:avLst/>
          </a:prstGeom>
          <a:noFill/>
        </p:spPr>
        <p:txBody>
          <a:bodyPr wrap="square" rtlCol="0">
            <a:spAutoFit/>
          </a:bodyPr>
          <a:lstStyle/>
          <a:p>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If a customer is found to be 50% at fault, is the other company responsible for 50% of a rental?</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Fault in MA and rental reimbursement</a:t>
            </a:r>
          </a:p>
        </p:txBody>
      </p:sp>
    </p:spTree>
    <p:extLst>
      <p:ext uri="{BB962C8B-B14F-4D97-AF65-F5344CB8AC3E}">
        <p14:creationId xmlns:p14="http://schemas.microsoft.com/office/powerpoint/2010/main" val="1583974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51</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83054" y="369332"/>
            <a:ext cx="12025891" cy="6555641"/>
          </a:xfrm>
          <a:prstGeom prst="rect">
            <a:avLst/>
          </a:prstGeom>
          <a:noFill/>
        </p:spPr>
        <p:txBody>
          <a:bodyPr wrap="square" rtlCol="0">
            <a:spAutoFit/>
          </a:bodyPr>
          <a:lstStyle/>
          <a:p>
            <a:r>
              <a:rPr lang="en-US" sz="2800" b="1" dirty="0"/>
              <a:t>On the MA gov’t website …</a:t>
            </a:r>
          </a:p>
          <a:p>
            <a:r>
              <a:rPr lang="en-US" sz="2800" b="1" dirty="0">
                <a:hlinkClick r:id="rId2"/>
              </a:rPr>
              <a:t>https://www.mass.gov/info-details/surchargeable-incidents#at-fault-accidents-</a:t>
            </a:r>
            <a:endParaRPr lang="en-US" sz="2800" b="1" dirty="0"/>
          </a:p>
          <a:p>
            <a:endParaRPr lang="en-US" sz="2800" b="1" dirty="0"/>
          </a:p>
          <a:p>
            <a:endParaRPr lang="en-US" sz="2800" b="1" dirty="0"/>
          </a:p>
          <a:p>
            <a:r>
              <a:rPr lang="en-US" sz="2800" b="1" u="sng" dirty="0">
                <a:solidFill>
                  <a:srgbClr val="00B050"/>
                </a:solidFill>
              </a:rPr>
              <a:t>At-fault accidents </a:t>
            </a:r>
          </a:p>
          <a:p>
            <a:r>
              <a:rPr lang="en-US" sz="2800" b="1" dirty="0">
                <a:solidFill>
                  <a:srgbClr val="00B050"/>
                </a:solidFill>
              </a:rPr>
              <a:t>An accident is defined as a </a:t>
            </a:r>
            <a:r>
              <a:rPr lang="en-US" sz="2800" b="1" dirty="0" err="1">
                <a:solidFill>
                  <a:srgbClr val="00B050"/>
                </a:solidFill>
              </a:rPr>
              <a:t>surchargeable</a:t>
            </a:r>
            <a:r>
              <a:rPr lang="en-US" sz="2800" b="1" dirty="0">
                <a:solidFill>
                  <a:srgbClr val="00B050"/>
                </a:solidFill>
              </a:rPr>
              <a:t> at-fault accident if:</a:t>
            </a:r>
          </a:p>
          <a:p>
            <a:pPr>
              <a:buFont typeface="Arial" panose="020B0604020202020204" pitchFamily="34" charset="0"/>
              <a:buChar char="•"/>
            </a:pPr>
            <a:r>
              <a:rPr lang="en-US" sz="2800" b="1" dirty="0">
                <a:solidFill>
                  <a:srgbClr val="00B050"/>
                </a:solidFill>
              </a:rPr>
              <a:t>The operator is more than 50 percent at fault refer to the Standards of Fault </a:t>
            </a:r>
          </a:p>
          <a:p>
            <a:r>
              <a:rPr lang="en-US" sz="2800" b="1" dirty="0">
                <a:solidFill>
                  <a:srgbClr val="00B050"/>
                </a:solidFill>
              </a:rPr>
              <a:t>  section below.</a:t>
            </a:r>
          </a:p>
          <a:p>
            <a:pPr>
              <a:buFont typeface="Arial" panose="020B0604020202020204" pitchFamily="34" charset="0"/>
              <a:buChar char="•"/>
            </a:pPr>
            <a:r>
              <a:rPr lang="en-US" sz="2800" b="1" dirty="0">
                <a:solidFill>
                  <a:srgbClr val="00B050"/>
                </a:solidFill>
              </a:rPr>
              <a:t>The vehicle is a private passenger car</a:t>
            </a:r>
          </a:p>
          <a:p>
            <a:pPr>
              <a:buFont typeface="Arial" panose="020B0604020202020204" pitchFamily="34" charset="0"/>
              <a:buChar char="•"/>
            </a:pPr>
            <a:r>
              <a:rPr lang="en-US" sz="2800" b="1" dirty="0">
                <a:solidFill>
                  <a:srgbClr val="00B050"/>
                </a:solidFill>
              </a:rPr>
              <a:t>The accident involves a claim payment of more than $1000, in excess of any deductible.</a:t>
            </a:r>
          </a:p>
          <a:p>
            <a:pPr>
              <a:buFont typeface="Arial" panose="020B0604020202020204" pitchFamily="34" charset="0"/>
              <a:buChar char="•"/>
            </a:pPr>
            <a:r>
              <a:rPr lang="en-US" sz="2800" b="1" dirty="0">
                <a:solidFill>
                  <a:srgbClr val="00B050"/>
                </a:solidFill>
              </a:rPr>
              <a:t>The claim payment is for damage to someone else's property, collision, or limited collision coverages for a vehicle - refer to the </a:t>
            </a:r>
            <a:r>
              <a:rPr lang="en-US" sz="2800" b="1" dirty="0">
                <a:solidFill>
                  <a:srgbClr val="00B050"/>
                </a:solidFill>
                <a:hlinkClick r:id="rId3">
                  <a:extLst>
                    <a:ext uri="{A12FA001-AC4F-418D-AE19-62706E023703}">
                      <ahyp:hlinkClr xmlns:ahyp="http://schemas.microsoft.com/office/drawing/2018/hyperlinkcolor" val="tx"/>
                    </a:ext>
                  </a:extLst>
                </a:hlinkClick>
              </a:rPr>
              <a:t>Safe Driver Insurance Plan</a:t>
            </a:r>
            <a:r>
              <a:rPr lang="en-US" sz="2800" b="1" dirty="0">
                <a:solidFill>
                  <a:srgbClr val="00B050"/>
                </a:solidFill>
              </a:rPr>
              <a:t>. Bodily injury to others liability claims may be subject to surcharge.</a:t>
            </a: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Fault in MA and rental reimbursement</a:t>
            </a:r>
          </a:p>
        </p:txBody>
      </p:sp>
    </p:spTree>
    <p:extLst>
      <p:ext uri="{BB962C8B-B14F-4D97-AF65-F5344CB8AC3E}">
        <p14:creationId xmlns:p14="http://schemas.microsoft.com/office/powerpoint/2010/main" val="1886700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52</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915984"/>
            <a:ext cx="12025891" cy="5693866"/>
          </a:xfrm>
          <a:prstGeom prst="rect">
            <a:avLst/>
          </a:prstGeom>
          <a:noFill/>
        </p:spPr>
        <p:txBody>
          <a:bodyPr wrap="square" rtlCol="0">
            <a:spAutoFit/>
          </a:bodyPr>
          <a:lstStyle/>
          <a:p>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Yes. </a:t>
            </a:r>
          </a:p>
          <a:p>
            <a:endParaRPr lang="en-US" sz="2800" b="1" dirty="0">
              <a:latin typeface="Calibri" panose="020F0502020204030204" pitchFamily="34" charset="0"/>
              <a:ea typeface="Times New Roman" panose="02020603050405020304" pitchFamily="18" charset="0"/>
              <a:cs typeface="Times New Roman" panose="02020603050405020304" pitchFamily="18" charset="0"/>
            </a:endParaRPr>
          </a:p>
          <a:p>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If someone is 50% or less at fault they can sue the other party and receive that part of damages that they are not at fault if a Massachusetts claim. Having said that some companies are more “user friendly” on a third-party claim than others. </a:t>
            </a:r>
          </a:p>
          <a:p>
            <a:endParaRPr lang="en-US" sz="2800" b="1"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Calibri" panose="020F0502020204030204" pitchFamily="34" charset="0"/>
                <a:ea typeface="Calibri" panose="020F0502020204030204" pitchFamily="34" charset="0"/>
                <a:cs typeface="Times New Roman" panose="02020603050405020304" pitchFamily="18" charset="0"/>
              </a:rPr>
              <a:t>On a legal website:</a:t>
            </a:r>
          </a:p>
          <a:p>
            <a:r>
              <a:rPr lang="en-US" sz="2800" dirty="0"/>
              <a:t>Massachusetts uses the </a:t>
            </a:r>
            <a:r>
              <a:rPr lang="en-US" sz="2800" b="1" dirty="0"/>
              <a:t>51 percent</a:t>
            </a:r>
            <a:r>
              <a:rPr lang="en-US" sz="2800" dirty="0"/>
              <a:t> comparative negligence rule, which is similar to several other states. Under the rule, plaintiffs can only recover if their share of the blame was less than 51 percent. If plaintiffs are 51 percent or more at fault, then they cannot recover at all, with only a few exceptions.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Fault in MA and rental reimbursement</a:t>
            </a:r>
          </a:p>
        </p:txBody>
      </p:sp>
    </p:spTree>
    <p:extLst>
      <p:ext uri="{BB962C8B-B14F-4D97-AF65-F5344CB8AC3E}">
        <p14:creationId xmlns:p14="http://schemas.microsoft.com/office/powerpoint/2010/main" val="10429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53</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915984"/>
            <a:ext cx="12025891" cy="3970318"/>
          </a:xfrm>
          <a:prstGeom prst="rect">
            <a:avLst/>
          </a:prstGeom>
          <a:noFill/>
        </p:spPr>
        <p:txBody>
          <a:bodyPr wrap="square" rtlCol="0">
            <a:spAutoFit/>
          </a:bodyPr>
          <a:lstStyle/>
          <a:p>
            <a:r>
              <a:rPr lang="en-US" sz="2800" b="1" dirty="0">
                <a:solidFill>
                  <a:srgbClr val="FF0000"/>
                </a:solidFill>
              </a:rPr>
              <a:t>My insured's policy renewed on 12/21/2021 and went into cancellation 12/27/2021 for 1/19/2022.  </a:t>
            </a:r>
          </a:p>
          <a:p>
            <a:endParaRPr lang="en-US" sz="2800" b="1" dirty="0">
              <a:solidFill>
                <a:srgbClr val="FF0000"/>
              </a:solidFill>
            </a:endParaRPr>
          </a:p>
          <a:p>
            <a:r>
              <a:rPr lang="en-US" sz="2800" b="1" dirty="0">
                <a:solidFill>
                  <a:srgbClr val="FF0000"/>
                </a:solidFill>
              </a:rPr>
              <a:t>She was involved in an accident on 1/7/2022.  </a:t>
            </a:r>
          </a:p>
          <a:p>
            <a:endParaRPr lang="en-US" sz="2800" b="1" dirty="0">
              <a:solidFill>
                <a:srgbClr val="FF0000"/>
              </a:solidFill>
            </a:endParaRPr>
          </a:p>
          <a:p>
            <a:r>
              <a:rPr lang="en-US" sz="2800" b="1" dirty="0">
                <a:solidFill>
                  <a:srgbClr val="FF0000"/>
                </a:solidFill>
              </a:rPr>
              <a:t>She never made a payment on the cancellation and the insurance company cancelled back to the renewal date 12/21/2021.  Would this be a covered loss?</a:t>
            </a:r>
          </a:p>
          <a:p>
            <a:r>
              <a:rPr lang="en-US" sz="2800" b="1" dirty="0">
                <a:solidFill>
                  <a:srgbClr val="FF0000"/>
                </a:solidFill>
              </a:rPr>
              <a:t>(personal auto policy)</a:t>
            </a: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Legal cancellation</a:t>
            </a:r>
          </a:p>
        </p:txBody>
      </p:sp>
    </p:spTree>
    <p:extLst>
      <p:ext uri="{BB962C8B-B14F-4D97-AF65-F5344CB8AC3E}">
        <p14:creationId xmlns:p14="http://schemas.microsoft.com/office/powerpoint/2010/main" val="3367432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54</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915984"/>
            <a:ext cx="12025891" cy="4832092"/>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The MAP requires a 45-day notice of non-renewal</a:t>
            </a:r>
          </a:p>
          <a:p>
            <a:endParaRPr lang="en-US" sz="2800" b="1" dirty="0">
              <a:solidFill>
                <a:srgbClr val="FF0000"/>
              </a:solidFill>
            </a:endParaRPr>
          </a:p>
          <a:p>
            <a:endParaRPr lang="en-US" sz="2800" b="1" dirty="0">
              <a:solidFill>
                <a:srgbClr val="FF0000"/>
              </a:solidFill>
            </a:endParaRPr>
          </a:p>
          <a:p>
            <a:endParaRPr lang="en-US" sz="2800" b="1" dirty="0">
              <a:solidFill>
                <a:srgbClr val="FF0000"/>
              </a:solidFill>
            </a:endParaRPr>
          </a:p>
          <a:p>
            <a:endParaRPr lang="en-US" sz="2800" b="1" dirty="0">
              <a:solidFill>
                <a:srgbClr val="FF0000"/>
              </a:solidFill>
            </a:endParaRPr>
          </a:p>
          <a:p>
            <a:endParaRPr lang="en-US" sz="2800" b="1" dirty="0">
              <a:solidFill>
                <a:srgbClr val="FF0000"/>
              </a:solidFill>
            </a:endParaRPr>
          </a:p>
          <a:p>
            <a:endParaRPr lang="en-US" sz="2800" b="1" dirty="0">
              <a:solidFill>
                <a:srgbClr val="FF0000"/>
              </a:solidFill>
            </a:endParaRPr>
          </a:p>
          <a:p>
            <a:r>
              <a:rPr lang="en-US" sz="2800" b="1" dirty="0"/>
              <a:t>If certificate of mailing has not been sent 45 days prior to policy renewal date then the policy MUST be renewed</a:t>
            </a:r>
          </a:p>
          <a:p>
            <a:endParaRPr lang="en-US" sz="2800" b="1" dirty="0"/>
          </a:p>
          <a:p>
            <a:r>
              <a:rPr lang="en-US" sz="2800" b="1" dirty="0"/>
              <a:t>Obviously, this was not done …so policy was renewed</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Legal cancellation</a:t>
            </a:r>
          </a:p>
        </p:txBody>
      </p:sp>
      <p:pic>
        <p:nvPicPr>
          <p:cNvPr id="4" name="Picture 3">
            <a:extLst>
              <a:ext uri="{FF2B5EF4-FFF2-40B4-BE49-F238E27FC236}">
                <a16:creationId xmlns:a16="http://schemas.microsoft.com/office/drawing/2014/main" id="{0CA7F16A-A364-3852-6A8A-B9206339D82D}"/>
              </a:ext>
            </a:extLst>
          </p:cNvPr>
          <p:cNvPicPr>
            <a:picLocks noChangeAspect="1"/>
          </p:cNvPicPr>
          <p:nvPr/>
        </p:nvPicPr>
        <p:blipFill>
          <a:blip r:embed="rId2"/>
          <a:stretch>
            <a:fillRect/>
          </a:stretch>
        </p:blipFill>
        <p:spPr>
          <a:xfrm>
            <a:off x="618418" y="1480810"/>
            <a:ext cx="9066727" cy="2263302"/>
          </a:xfrm>
          <a:prstGeom prst="rect">
            <a:avLst/>
          </a:prstGeom>
          <a:ln w="57150">
            <a:solidFill>
              <a:srgbClr val="FF0000"/>
            </a:solidFill>
          </a:ln>
        </p:spPr>
      </p:pic>
    </p:spTree>
    <p:extLst>
      <p:ext uri="{BB962C8B-B14F-4D97-AF65-F5344CB8AC3E}">
        <p14:creationId xmlns:p14="http://schemas.microsoft.com/office/powerpoint/2010/main" val="1609087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55</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69332"/>
            <a:ext cx="12025891" cy="4401205"/>
          </a:xfrm>
          <a:prstGeom prst="rect">
            <a:avLst/>
          </a:prstGeom>
          <a:noFill/>
        </p:spPr>
        <p:txBody>
          <a:bodyPr wrap="square" rtlCol="0">
            <a:spAutoFit/>
          </a:bodyPr>
          <a:lstStyle/>
          <a:p>
            <a:r>
              <a:rPr lang="en-US" sz="2800" b="1" dirty="0"/>
              <a:t>Once renewed …then the policy must be legally cancelled …</a:t>
            </a:r>
          </a:p>
          <a:p>
            <a:r>
              <a:rPr lang="en-US" sz="2800" b="1" dirty="0"/>
              <a:t>Certainly …non-payment is a valid reason </a:t>
            </a:r>
          </a:p>
          <a:p>
            <a:r>
              <a:rPr lang="en-US" sz="2800" b="1" dirty="0"/>
              <a:t>The AIB policy states:</a:t>
            </a:r>
          </a:p>
          <a:p>
            <a:endParaRPr lang="en-US" sz="2800" b="1" dirty="0"/>
          </a:p>
          <a:p>
            <a:endParaRPr lang="en-US" sz="2800" b="1" dirty="0"/>
          </a:p>
          <a:p>
            <a:endParaRPr lang="en-US" sz="2800" b="1" dirty="0"/>
          </a:p>
          <a:p>
            <a:endParaRPr lang="en-US" sz="2800" b="1" dirty="0"/>
          </a:p>
          <a:p>
            <a:r>
              <a:rPr lang="en-US" sz="2800" b="1" dirty="0"/>
              <a:t>AIB policy also states:</a:t>
            </a:r>
          </a:p>
          <a:p>
            <a:endParaRPr lang="en-US" sz="2800" b="1" dirty="0"/>
          </a:p>
          <a:p>
            <a:endParaRPr lang="en-US" sz="2800" b="1" dirty="0"/>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Legal cancellation</a:t>
            </a:r>
          </a:p>
        </p:txBody>
      </p:sp>
      <p:pic>
        <p:nvPicPr>
          <p:cNvPr id="6" name="Picture 5">
            <a:extLst>
              <a:ext uri="{FF2B5EF4-FFF2-40B4-BE49-F238E27FC236}">
                <a16:creationId xmlns:a16="http://schemas.microsoft.com/office/drawing/2014/main" id="{BC955014-FCA4-8109-010D-7B404E104979}"/>
              </a:ext>
            </a:extLst>
          </p:cNvPr>
          <p:cNvPicPr>
            <a:picLocks noChangeAspect="1"/>
          </p:cNvPicPr>
          <p:nvPr/>
        </p:nvPicPr>
        <p:blipFill>
          <a:blip r:embed="rId2"/>
          <a:stretch>
            <a:fillRect/>
          </a:stretch>
        </p:blipFill>
        <p:spPr>
          <a:xfrm>
            <a:off x="383322" y="1895820"/>
            <a:ext cx="8806397" cy="1222505"/>
          </a:xfrm>
          <a:prstGeom prst="rect">
            <a:avLst/>
          </a:prstGeom>
          <a:ln w="57150">
            <a:solidFill>
              <a:srgbClr val="FF0000"/>
            </a:solidFill>
          </a:ln>
        </p:spPr>
      </p:pic>
      <p:pic>
        <p:nvPicPr>
          <p:cNvPr id="10" name="Picture 9">
            <a:extLst>
              <a:ext uri="{FF2B5EF4-FFF2-40B4-BE49-F238E27FC236}">
                <a16:creationId xmlns:a16="http://schemas.microsoft.com/office/drawing/2014/main" id="{B747E0ED-A43A-C1B1-4C29-4AE8959F881C}"/>
              </a:ext>
            </a:extLst>
          </p:cNvPr>
          <p:cNvPicPr>
            <a:picLocks noChangeAspect="1"/>
          </p:cNvPicPr>
          <p:nvPr/>
        </p:nvPicPr>
        <p:blipFill>
          <a:blip r:embed="rId3"/>
          <a:stretch>
            <a:fillRect/>
          </a:stretch>
        </p:blipFill>
        <p:spPr>
          <a:xfrm>
            <a:off x="1004420" y="3930920"/>
            <a:ext cx="8680361" cy="2425430"/>
          </a:xfrm>
          <a:prstGeom prst="rect">
            <a:avLst/>
          </a:prstGeom>
          <a:ln w="57150">
            <a:solidFill>
              <a:srgbClr val="FF0000"/>
            </a:solidFill>
          </a:ln>
        </p:spPr>
      </p:pic>
      <p:sp>
        <p:nvSpPr>
          <p:cNvPr id="11" name="TextBox 10">
            <a:extLst>
              <a:ext uri="{FF2B5EF4-FFF2-40B4-BE49-F238E27FC236}">
                <a16:creationId xmlns:a16="http://schemas.microsoft.com/office/drawing/2014/main" id="{0E886276-8A86-8C7F-5292-18E615216DE6}"/>
              </a:ext>
            </a:extLst>
          </p:cNvPr>
          <p:cNvSpPr txBox="1"/>
          <p:nvPr/>
        </p:nvSpPr>
        <p:spPr>
          <a:xfrm>
            <a:off x="9919254" y="4038087"/>
            <a:ext cx="1659834" cy="2308324"/>
          </a:xfrm>
          <a:prstGeom prst="rect">
            <a:avLst/>
          </a:prstGeom>
          <a:noFill/>
        </p:spPr>
        <p:txBody>
          <a:bodyPr wrap="square" rtlCol="0">
            <a:spAutoFit/>
          </a:bodyPr>
          <a:lstStyle/>
          <a:p>
            <a:r>
              <a:rPr lang="en-US" sz="2400" b="1" dirty="0"/>
              <a:t>20 days notice required sent certificate of mailing</a:t>
            </a:r>
          </a:p>
        </p:txBody>
      </p:sp>
    </p:spTree>
    <p:extLst>
      <p:ext uri="{BB962C8B-B14F-4D97-AF65-F5344CB8AC3E}">
        <p14:creationId xmlns:p14="http://schemas.microsoft.com/office/powerpoint/2010/main" val="37441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56</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69332"/>
            <a:ext cx="12025891" cy="4832092"/>
          </a:xfrm>
          <a:prstGeom prst="rect">
            <a:avLst/>
          </a:prstGeom>
          <a:noFill/>
        </p:spPr>
        <p:txBody>
          <a:bodyPr wrap="square" rtlCol="0">
            <a:spAutoFit/>
          </a:bodyPr>
          <a:lstStyle/>
          <a:p>
            <a:r>
              <a:rPr lang="en-US" sz="2800" b="1" dirty="0"/>
              <a:t>So … the policy renewal date was 12/21/2021 – </a:t>
            </a:r>
          </a:p>
          <a:p>
            <a:r>
              <a:rPr lang="en-US" sz="2800" b="1" dirty="0"/>
              <a:t>Cancellation notice sent 12/27/2021</a:t>
            </a:r>
          </a:p>
          <a:p>
            <a:endParaRPr lang="en-US" sz="2800" b="1" dirty="0"/>
          </a:p>
          <a:p>
            <a:r>
              <a:rPr lang="en-US" sz="2800" b="1" dirty="0"/>
              <a:t>To be effective 1/19/2022….which is a few more than 20 days …which most companies do for mailing notice days </a:t>
            </a:r>
          </a:p>
          <a:p>
            <a:endParaRPr lang="en-US" sz="2800" b="1" dirty="0"/>
          </a:p>
          <a:p>
            <a:r>
              <a:rPr lang="en-US" sz="2800" b="1" dirty="0"/>
              <a:t>If the accident was on 1/7/22 …the policy WAS IN FORCE and the company MUST respond …</a:t>
            </a:r>
          </a:p>
          <a:p>
            <a:endParaRPr lang="en-US" sz="2800" b="1" dirty="0"/>
          </a:p>
          <a:p>
            <a:r>
              <a:rPr lang="en-US" sz="2800" b="1" dirty="0"/>
              <a:t>If the company “chooses” to make a journal entry back to the policy effective date to clear their books …they can do that …but they MUST PAY THIS CLAIM</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Legal cancellation</a:t>
            </a:r>
          </a:p>
        </p:txBody>
      </p:sp>
    </p:spTree>
    <p:extLst>
      <p:ext uri="{BB962C8B-B14F-4D97-AF65-F5344CB8AC3E}">
        <p14:creationId xmlns:p14="http://schemas.microsoft.com/office/powerpoint/2010/main" val="3758026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57</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69332"/>
            <a:ext cx="12025891" cy="6060890"/>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SO …yes the company is paying that loss …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 they say no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then your insured WILL make a complaint to BOTH the attorney general’s office as well as the MA DOI …and see what happens to THAT company</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https://www.mass.gov/how-to/file-a-consumer-complaint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https://www.mass.gov/how-to/filing-an-insurance-complaint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The first website online complaint is the attorney genera</a:t>
            </a:r>
            <a:r>
              <a:rPr lang="en-US" sz="2400" b="1" dirty="0">
                <a:latin typeface="Calibri" panose="020F0502020204030204" pitchFamily="34" charset="0"/>
                <a:ea typeface="Calibri" panose="020F0502020204030204" pitchFamily="34" charset="0"/>
                <a:cs typeface="Times New Roman" panose="02020603050405020304" pitchFamily="18" charset="0"/>
              </a:rPr>
              <a:t>l’s office</a:t>
            </a: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The second is the MA Division of insurance </a:t>
            </a: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Legal cancellation</a:t>
            </a:r>
          </a:p>
        </p:txBody>
      </p:sp>
    </p:spTree>
    <p:extLst>
      <p:ext uri="{BB962C8B-B14F-4D97-AF65-F5344CB8AC3E}">
        <p14:creationId xmlns:p14="http://schemas.microsoft.com/office/powerpoint/2010/main" val="579650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58</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3970318"/>
          </a:xfrm>
          <a:prstGeom prst="rect">
            <a:avLst/>
          </a:prstGeom>
          <a:noFill/>
        </p:spPr>
        <p:txBody>
          <a:bodyPr wrap="square" rtlCol="0">
            <a:spAutoFit/>
          </a:bodyPr>
          <a:lstStyle/>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have found from our underwriter at Company X that place of garaging does not need to be changed on a policy unless it is a permanent change.  </a:t>
            </a:r>
          </a:p>
          <a:p>
            <a:pPr marL="0" marR="0">
              <a:spcBef>
                <a:spcPts val="0"/>
              </a:spcBef>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snowbirds or kids that take cars with them to college, because </a:t>
            </a:r>
          </a:p>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this is not permanent we do not have to change place of garaging 	anymore??</a:t>
            </a:r>
          </a:p>
          <a:p>
            <a:pPr marL="0" marR="0">
              <a:spcBef>
                <a:spcPts val="0"/>
              </a:spcBef>
            </a:pP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have checked with a few of our other companies and they say YES you do?   </a:t>
            </a:r>
          </a:p>
          <a:p>
            <a:pPr marL="0" marR="0">
              <a:spcBef>
                <a:spcPts val="0"/>
              </a:spcBef>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 you know which is correct? </a:t>
            </a:r>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spTree>
    <p:extLst>
      <p:ext uri="{BB962C8B-B14F-4D97-AF65-F5344CB8AC3E}">
        <p14:creationId xmlns:p14="http://schemas.microsoft.com/office/powerpoint/2010/main" val="2201581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59</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3970318"/>
          </a:xfrm>
          <a:prstGeom prst="rect">
            <a:avLst/>
          </a:prstGeom>
          <a:noFill/>
        </p:spPr>
        <p:txBody>
          <a:bodyPr wrap="square" rtlCol="0">
            <a:spAutoFit/>
          </a:bodyPr>
          <a:lstStyle/>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 is this something each carrier can choose to do or not?   </a:t>
            </a:r>
          </a:p>
          <a:p>
            <a:pPr marL="0" marR="0">
              <a:spcBef>
                <a:spcPts val="0"/>
              </a:spcBef>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was always under the impression the vehicle must be rated by the principal place of garaging?</a:t>
            </a:r>
          </a:p>
          <a:p>
            <a:pPr marL="0" marR="0">
              <a:spcBef>
                <a:spcPts val="0"/>
              </a:spcBef>
            </a:pP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Just confused.   </a:t>
            </a:r>
          </a:p>
          <a:p>
            <a:pPr marL="0" marR="0">
              <a:spcBef>
                <a:spcPts val="0"/>
              </a:spcBef>
            </a:pP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Any info you could share would be helpful.</a:t>
            </a: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spTree>
    <p:extLst>
      <p:ext uri="{BB962C8B-B14F-4D97-AF65-F5344CB8AC3E}">
        <p14:creationId xmlns:p14="http://schemas.microsoft.com/office/powerpoint/2010/main" val="158666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pic>
        <p:nvPicPr>
          <p:cNvPr id="4" name="Picture 3">
            <a:extLst>
              <a:ext uri="{FF2B5EF4-FFF2-40B4-BE49-F238E27FC236}">
                <a16:creationId xmlns:a16="http://schemas.microsoft.com/office/drawing/2014/main" id="{63745C6B-2FD6-F672-9B31-410385DC2CE2}"/>
              </a:ext>
            </a:extLst>
          </p:cNvPr>
          <p:cNvPicPr>
            <a:picLocks noChangeAspect="1"/>
          </p:cNvPicPr>
          <p:nvPr/>
        </p:nvPicPr>
        <p:blipFill>
          <a:blip r:embed="rId2"/>
          <a:stretch>
            <a:fillRect/>
          </a:stretch>
        </p:blipFill>
        <p:spPr>
          <a:xfrm>
            <a:off x="166109" y="470425"/>
            <a:ext cx="10071279" cy="2224391"/>
          </a:xfrm>
          <a:prstGeom prst="rect">
            <a:avLst/>
          </a:prstGeom>
          <a:ln w="44450">
            <a:solidFill>
              <a:schemeClr val="accent1"/>
            </a:solidFill>
          </a:ln>
        </p:spPr>
      </p:pic>
      <p:sp>
        <p:nvSpPr>
          <p:cNvPr id="10" name="Text Box 15">
            <a:extLst>
              <a:ext uri="{FF2B5EF4-FFF2-40B4-BE49-F238E27FC236}">
                <a16:creationId xmlns:a16="http://schemas.microsoft.com/office/drawing/2014/main" id="{BDE8332F-6828-1E95-C33D-7BE746185B30}"/>
              </a:ext>
            </a:extLst>
          </p:cNvPr>
          <p:cNvSpPr txBox="1">
            <a:spLocks noChangeArrowheads="1"/>
          </p:cNvSpPr>
          <p:nvPr/>
        </p:nvSpPr>
        <p:spPr bwMode="auto">
          <a:xfrm>
            <a:off x="430063" y="3182045"/>
            <a:ext cx="1044830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But …under each of the Parts 4,5,6 …there is an exclusion </a:t>
            </a:r>
          </a:p>
          <a:p>
            <a:pPr eaLnBrk="1" hangingPunct="1"/>
            <a:r>
              <a:rPr lang="en-US" altLang="en-US" sz="2800" b="1" dirty="0"/>
              <a:t>The following is from Part 5 OBI</a:t>
            </a:r>
          </a:p>
          <a:p>
            <a:pPr eaLnBrk="1" hangingPunct="1"/>
            <a:endParaRPr lang="en-US" altLang="en-US" sz="2800" b="1" dirty="0"/>
          </a:p>
          <a:p>
            <a:pPr eaLnBrk="1" hangingPunct="1"/>
            <a:endParaRPr lang="en-US" altLang="en-US" sz="2800" b="1" dirty="0"/>
          </a:p>
          <a:p>
            <a:pPr eaLnBrk="1" hangingPunct="1"/>
            <a:endParaRPr lang="en-US" altLang="en-US" sz="2800" b="1" dirty="0"/>
          </a:p>
          <a:p>
            <a:pPr eaLnBrk="1" hangingPunct="1"/>
            <a:endParaRPr lang="en-US" altLang="en-US" sz="2800" b="1" dirty="0"/>
          </a:p>
          <a:p>
            <a:pPr eaLnBrk="1" hangingPunct="1"/>
            <a:endParaRPr lang="en-US" altLang="en-US" sz="2800" b="1" dirty="0"/>
          </a:p>
          <a:p>
            <a:pPr eaLnBrk="1" hangingPunct="1"/>
            <a:r>
              <a:rPr lang="en-US" altLang="en-US" sz="2800" b="1" dirty="0"/>
              <a:t>It’s exclusions 4 &amp; 5 in Part 4 PD and 5 &amp; 6 in Part 6 MP  </a:t>
            </a:r>
          </a:p>
        </p:txBody>
      </p:sp>
      <p:pic>
        <p:nvPicPr>
          <p:cNvPr id="12" name="Picture 11">
            <a:extLst>
              <a:ext uri="{FF2B5EF4-FFF2-40B4-BE49-F238E27FC236}">
                <a16:creationId xmlns:a16="http://schemas.microsoft.com/office/drawing/2014/main" id="{6F4E475C-9BCD-03FD-9775-09527CCE19F6}"/>
              </a:ext>
            </a:extLst>
          </p:cNvPr>
          <p:cNvPicPr>
            <a:picLocks noChangeAspect="1"/>
          </p:cNvPicPr>
          <p:nvPr/>
        </p:nvPicPr>
        <p:blipFill>
          <a:blip r:embed="rId3"/>
          <a:stretch>
            <a:fillRect/>
          </a:stretch>
        </p:blipFill>
        <p:spPr>
          <a:xfrm>
            <a:off x="607379" y="4163185"/>
            <a:ext cx="8139448" cy="1763949"/>
          </a:xfrm>
          <a:prstGeom prst="rect">
            <a:avLst/>
          </a:prstGeom>
          <a:ln w="76200">
            <a:solidFill>
              <a:schemeClr val="accent1"/>
            </a:solidFill>
          </a:ln>
        </p:spPr>
      </p:pic>
    </p:spTree>
    <p:extLst>
      <p:ext uri="{BB962C8B-B14F-4D97-AF65-F5344CB8AC3E}">
        <p14:creationId xmlns:p14="http://schemas.microsoft.com/office/powerpoint/2010/main" val="2811438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60</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2350131"/>
          </a:xfrm>
          <a:prstGeom prst="rect">
            <a:avLst/>
          </a:prstGeom>
          <a:noFill/>
        </p:spPr>
        <p:txBody>
          <a:bodyPr wrap="square" rtlCol="0">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It is both a possibility that a company can write its own rules …and then …there is the possibility that companies can interpret the same rule …differently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MAIP rule is:</a:t>
            </a: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pic>
        <p:nvPicPr>
          <p:cNvPr id="4" name="Picture 3">
            <a:extLst>
              <a:ext uri="{FF2B5EF4-FFF2-40B4-BE49-F238E27FC236}">
                <a16:creationId xmlns:a16="http://schemas.microsoft.com/office/drawing/2014/main" id="{ED93E4D9-176D-4FF2-79A6-CFB78DAC451B}"/>
              </a:ext>
            </a:extLst>
          </p:cNvPr>
          <p:cNvPicPr>
            <a:picLocks noChangeAspect="1"/>
          </p:cNvPicPr>
          <p:nvPr/>
        </p:nvPicPr>
        <p:blipFill>
          <a:blip r:embed="rId2"/>
          <a:stretch>
            <a:fillRect/>
          </a:stretch>
        </p:blipFill>
        <p:spPr>
          <a:xfrm>
            <a:off x="588228" y="2513542"/>
            <a:ext cx="9529807" cy="3496193"/>
          </a:xfrm>
          <a:prstGeom prst="rect">
            <a:avLst/>
          </a:prstGeom>
          <a:ln w="57150">
            <a:solidFill>
              <a:srgbClr val="FF0000"/>
            </a:solidFill>
          </a:ln>
        </p:spPr>
      </p:pic>
      <p:cxnSp>
        <p:nvCxnSpPr>
          <p:cNvPr id="6" name="Straight Connector 5">
            <a:extLst>
              <a:ext uri="{FF2B5EF4-FFF2-40B4-BE49-F238E27FC236}">
                <a16:creationId xmlns:a16="http://schemas.microsoft.com/office/drawing/2014/main" id="{C1EF6A44-6889-7B64-FA1B-B468C7524068}"/>
              </a:ext>
            </a:extLst>
          </p:cNvPr>
          <p:cNvCxnSpPr/>
          <p:nvPr/>
        </p:nvCxnSpPr>
        <p:spPr>
          <a:xfrm>
            <a:off x="3331428" y="4293704"/>
            <a:ext cx="65381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37A673-1784-4860-E35D-A174FED35300}"/>
              </a:ext>
            </a:extLst>
          </p:cNvPr>
          <p:cNvCxnSpPr/>
          <p:nvPr/>
        </p:nvCxnSpPr>
        <p:spPr>
          <a:xfrm>
            <a:off x="745435" y="4552122"/>
            <a:ext cx="602311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995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61</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1200329"/>
          </a:xfrm>
          <a:prstGeom prst="rect">
            <a:avLst/>
          </a:prstGeom>
          <a:noFill/>
        </p:spPr>
        <p:txBody>
          <a:bodyPr wrap="square" rtlCol="0">
            <a:spAutoFit/>
          </a:bodyPr>
          <a:lstStyle/>
          <a:p>
            <a:r>
              <a:rPr lang="en-US" sz="2400" b="1" dirty="0"/>
              <a:t>If kid goes to college in August … and brings car …and comes home in the Spring … this rule can be interpreted …GOOD OR BAD …that the garaging should be college …until the kid is graduated … </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pic>
        <p:nvPicPr>
          <p:cNvPr id="4" name="Picture 3">
            <a:extLst>
              <a:ext uri="{FF2B5EF4-FFF2-40B4-BE49-F238E27FC236}">
                <a16:creationId xmlns:a16="http://schemas.microsoft.com/office/drawing/2014/main" id="{ED93E4D9-176D-4FF2-79A6-CFB78DAC451B}"/>
              </a:ext>
            </a:extLst>
          </p:cNvPr>
          <p:cNvPicPr>
            <a:picLocks noChangeAspect="1"/>
          </p:cNvPicPr>
          <p:nvPr/>
        </p:nvPicPr>
        <p:blipFill>
          <a:blip r:embed="rId2"/>
          <a:stretch>
            <a:fillRect/>
          </a:stretch>
        </p:blipFill>
        <p:spPr>
          <a:xfrm>
            <a:off x="588228" y="2513542"/>
            <a:ext cx="9529807" cy="3496193"/>
          </a:xfrm>
          <a:prstGeom prst="rect">
            <a:avLst/>
          </a:prstGeom>
          <a:ln w="57150">
            <a:solidFill>
              <a:srgbClr val="FF0000"/>
            </a:solidFill>
          </a:ln>
        </p:spPr>
      </p:pic>
      <p:cxnSp>
        <p:nvCxnSpPr>
          <p:cNvPr id="6" name="Straight Connector 5">
            <a:extLst>
              <a:ext uri="{FF2B5EF4-FFF2-40B4-BE49-F238E27FC236}">
                <a16:creationId xmlns:a16="http://schemas.microsoft.com/office/drawing/2014/main" id="{C1EF6A44-6889-7B64-FA1B-B468C7524068}"/>
              </a:ext>
            </a:extLst>
          </p:cNvPr>
          <p:cNvCxnSpPr/>
          <p:nvPr/>
        </p:nvCxnSpPr>
        <p:spPr>
          <a:xfrm>
            <a:off x="3331428" y="4293704"/>
            <a:ext cx="65381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37A673-1784-4860-E35D-A174FED35300}"/>
              </a:ext>
            </a:extLst>
          </p:cNvPr>
          <p:cNvCxnSpPr/>
          <p:nvPr/>
        </p:nvCxnSpPr>
        <p:spPr>
          <a:xfrm>
            <a:off x="745435" y="4552122"/>
            <a:ext cx="602311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8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62</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830997"/>
          </a:xfrm>
          <a:prstGeom prst="rect">
            <a:avLst/>
          </a:prstGeom>
          <a:noFill/>
        </p:spPr>
        <p:txBody>
          <a:bodyPr wrap="square" rtlCol="0">
            <a:spAutoFit/>
          </a:bodyPr>
          <a:lstStyle/>
          <a:p>
            <a:r>
              <a:rPr lang="en-US" sz="2400" b="1" dirty="0"/>
              <a:t>If college is “cheaper territory” …then we love that interpretation …if college is a more expensive territory, then we do NOT like that interpretation.  </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pic>
        <p:nvPicPr>
          <p:cNvPr id="4" name="Picture 3">
            <a:extLst>
              <a:ext uri="{FF2B5EF4-FFF2-40B4-BE49-F238E27FC236}">
                <a16:creationId xmlns:a16="http://schemas.microsoft.com/office/drawing/2014/main" id="{ED93E4D9-176D-4FF2-79A6-CFB78DAC451B}"/>
              </a:ext>
            </a:extLst>
          </p:cNvPr>
          <p:cNvPicPr>
            <a:picLocks noChangeAspect="1"/>
          </p:cNvPicPr>
          <p:nvPr/>
        </p:nvPicPr>
        <p:blipFill>
          <a:blip r:embed="rId2"/>
          <a:stretch>
            <a:fillRect/>
          </a:stretch>
        </p:blipFill>
        <p:spPr>
          <a:xfrm>
            <a:off x="588228" y="2513542"/>
            <a:ext cx="9529807" cy="3496193"/>
          </a:xfrm>
          <a:prstGeom prst="rect">
            <a:avLst/>
          </a:prstGeom>
          <a:ln w="57150">
            <a:solidFill>
              <a:srgbClr val="FF0000"/>
            </a:solidFill>
          </a:ln>
        </p:spPr>
      </p:pic>
      <p:cxnSp>
        <p:nvCxnSpPr>
          <p:cNvPr id="6" name="Straight Connector 5">
            <a:extLst>
              <a:ext uri="{FF2B5EF4-FFF2-40B4-BE49-F238E27FC236}">
                <a16:creationId xmlns:a16="http://schemas.microsoft.com/office/drawing/2014/main" id="{C1EF6A44-6889-7B64-FA1B-B468C7524068}"/>
              </a:ext>
            </a:extLst>
          </p:cNvPr>
          <p:cNvCxnSpPr/>
          <p:nvPr/>
        </p:nvCxnSpPr>
        <p:spPr>
          <a:xfrm>
            <a:off x="3331428" y="4293704"/>
            <a:ext cx="65381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37A673-1784-4860-E35D-A174FED35300}"/>
              </a:ext>
            </a:extLst>
          </p:cNvPr>
          <p:cNvCxnSpPr/>
          <p:nvPr/>
        </p:nvCxnSpPr>
        <p:spPr>
          <a:xfrm>
            <a:off x="745435" y="4552122"/>
            <a:ext cx="602311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7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63</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830997"/>
          </a:xfrm>
          <a:prstGeom prst="rect">
            <a:avLst/>
          </a:prstGeom>
          <a:noFill/>
        </p:spPr>
        <p:txBody>
          <a:bodyPr wrap="square" rtlCol="0">
            <a:spAutoFit/>
          </a:bodyPr>
          <a:lstStyle/>
          <a:p>
            <a:r>
              <a:rPr lang="en-US" sz="2400" b="1" dirty="0"/>
              <a:t>Snowbirds …should they be out-of-state territory …if live THERE …more than live in MA …and will continue to do this?</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pic>
        <p:nvPicPr>
          <p:cNvPr id="4" name="Picture 3">
            <a:extLst>
              <a:ext uri="{FF2B5EF4-FFF2-40B4-BE49-F238E27FC236}">
                <a16:creationId xmlns:a16="http://schemas.microsoft.com/office/drawing/2014/main" id="{ED93E4D9-176D-4FF2-79A6-CFB78DAC451B}"/>
              </a:ext>
            </a:extLst>
          </p:cNvPr>
          <p:cNvPicPr>
            <a:picLocks noChangeAspect="1"/>
          </p:cNvPicPr>
          <p:nvPr/>
        </p:nvPicPr>
        <p:blipFill>
          <a:blip r:embed="rId2"/>
          <a:stretch>
            <a:fillRect/>
          </a:stretch>
        </p:blipFill>
        <p:spPr>
          <a:xfrm>
            <a:off x="587318" y="1774333"/>
            <a:ext cx="9529807" cy="3496193"/>
          </a:xfrm>
          <a:prstGeom prst="rect">
            <a:avLst/>
          </a:prstGeom>
          <a:ln w="57150">
            <a:solidFill>
              <a:srgbClr val="FF0000"/>
            </a:solidFill>
          </a:ln>
        </p:spPr>
      </p:pic>
      <p:sp>
        <p:nvSpPr>
          <p:cNvPr id="3" name="Rectangle 2">
            <a:extLst>
              <a:ext uri="{FF2B5EF4-FFF2-40B4-BE49-F238E27FC236}">
                <a16:creationId xmlns:a16="http://schemas.microsoft.com/office/drawing/2014/main" id="{4B3174A0-4333-A613-7E7C-9E37BB877497}"/>
              </a:ext>
            </a:extLst>
          </p:cNvPr>
          <p:cNvSpPr/>
          <p:nvPr/>
        </p:nvSpPr>
        <p:spPr>
          <a:xfrm>
            <a:off x="587318" y="4565907"/>
            <a:ext cx="9352722" cy="73205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6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64</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830997"/>
          </a:xfrm>
          <a:prstGeom prst="rect">
            <a:avLst/>
          </a:prstGeom>
          <a:noFill/>
        </p:spPr>
        <p:txBody>
          <a:bodyPr wrap="square" rtlCol="0">
            <a:spAutoFit/>
          </a:bodyPr>
          <a:lstStyle/>
          <a:p>
            <a:r>
              <a:rPr lang="en-US" sz="2400" b="1" dirty="0"/>
              <a:t>You need to know how each company interprets “correct garaging” …or claims could be denied under False Information </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Garaging address – when to change</a:t>
            </a:r>
          </a:p>
        </p:txBody>
      </p:sp>
      <p:pic>
        <p:nvPicPr>
          <p:cNvPr id="6" name="Picture 5">
            <a:extLst>
              <a:ext uri="{FF2B5EF4-FFF2-40B4-BE49-F238E27FC236}">
                <a16:creationId xmlns:a16="http://schemas.microsoft.com/office/drawing/2014/main" id="{B7FC2E92-B1AB-428B-AD31-50076C970C1D}"/>
              </a:ext>
            </a:extLst>
          </p:cNvPr>
          <p:cNvPicPr>
            <a:picLocks noChangeAspect="1"/>
          </p:cNvPicPr>
          <p:nvPr/>
        </p:nvPicPr>
        <p:blipFill>
          <a:blip r:embed="rId2"/>
          <a:stretch>
            <a:fillRect/>
          </a:stretch>
        </p:blipFill>
        <p:spPr>
          <a:xfrm>
            <a:off x="431256" y="2549617"/>
            <a:ext cx="10097037" cy="2684834"/>
          </a:xfrm>
          <a:prstGeom prst="rect">
            <a:avLst/>
          </a:prstGeom>
          <a:ln w="57150">
            <a:solidFill>
              <a:srgbClr val="FF0000"/>
            </a:solidFill>
          </a:ln>
        </p:spPr>
      </p:pic>
      <p:cxnSp>
        <p:nvCxnSpPr>
          <p:cNvPr id="10" name="Straight Connector 9">
            <a:extLst>
              <a:ext uri="{FF2B5EF4-FFF2-40B4-BE49-F238E27FC236}">
                <a16:creationId xmlns:a16="http://schemas.microsoft.com/office/drawing/2014/main" id="{B8D35561-F6A5-0DDA-F307-93AE780A1FDF}"/>
              </a:ext>
            </a:extLst>
          </p:cNvPr>
          <p:cNvCxnSpPr/>
          <p:nvPr/>
        </p:nvCxnSpPr>
        <p:spPr>
          <a:xfrm>
            <a:off x="6937513" y="3892034"/>
            <a:ext cx="26835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604B6D-01D6-B038-8179-4FFA2FDB9C6A}"/>
              </a:ext>
            </a:extLst>
          </p:cNvPr>
          <p:cNvCxnSpPr/>
          <p:nvPr/>
        </p:nvCxnSpPr>
        <p:spPr>
          <a:xfrm>
            <a:off x="2882348" y="4144617"/>
            <a:ext cx="669897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103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65</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1384995"/>
          </a:xfrm>
          <a:prstGeom prst="rect">
            <a:avLst/>
          </a:prstGeom>
          <a:noFill/>
        </p:spPr>
        <p:txBody>
          <a:bodyPr wrap="square" rtlCol="0">
            <a:spAutoFit/>
          </a:bodyPr>
          <a:lstStyle/>
          <a:p>
            <a:r>
              <a:rPr lang="en-US" sz="2800" b="1" dirty="0">
                <a:solidFill>
                  <a:srgbClr val="FF0000"/>
                </a:solidFill>
              </a:rPr>
              <a:t>Hi I have an insured, who is renting an RV , would their auto insurance cover that?</a:t>
            </a:r>
          </a:p>
          <a:p>
            <a:endParaRPr lang="en-US" sz="28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pic>
        <p:nvPicPr>
          <p:cNvPr id="4" name="Picture 3" descr="A picture containing projector&#10;&#10;Description automatically generated">
            <a:extLst>
              <a:ext uri="{FF2B5EF4-FFF2-40B4-BE49-F238E27FC236}">
                <a16:creationId xmlns:a16="http://schemas.microsoft.com/office/drawing/2014/main" id="{64EC4241-4B66-3F23-DA84-24A19C94A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2176709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66</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5693866"/>
          </a:xfrm>
          <a:prstGeom prst="rect">
            <a:avLst/>
          </a:prstGeom>
          <a:noFill/>
        </p:spPr>
        <p:txBody>
          <a:bodyPr wrap="square" rtlCol="0">
            <a:spAutoFit/>
          </a:bodyPr>
          <a:lstStyle/>
          <a:p>
            <a:r>
              <a:rPr lang="en-US" sz="2800" b="1" dirty="0"/>
              <a:t>The MAP follows you and HHMs when using an auto for various coverages</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An RV …is an “auto” because it is a land motor vehicle and would be subject to motor vehicle registration   </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pic>
        <p:nvPicPr>
          <p:cNvPr id="4" name="Picture 3">
            <a:extLst>
              <a:ext uri="{FF2B5EF4-FFF2-40B4-BE49-F238E27FC236}">
                <a16:creationId xmlns:a16="http://schemas.microsoft.com/office/drawing/2014/main" id="{BE33177D-41C8-4E5E-19CF-1E57444C393A}"/>
              </a:ext>
            </a:extLst>
          </p:cNvPr>
          <p:cNvPicPr>
            <a:picLocks noChangeAspect="1"/>
          </p:cNvPicPr>
          <p:nvPr/>
        </p:nvPicPr>
        <p:blipFill>
          <a:blip r:embed="rId2"/>
          <a:stretch>
            <a:fillRect/>
          </a:stretch>
        </p:blipFill>
        <p:spPr>
          <a:xfrm>
            <a:off x="1787177" y="1264173"/>
            <a:ext cx="7186411" cy="3832698"/>
          </a:xfrm>
          <a:prstGeom prst="rect">
            <a:avLst/>
          </a:prstGeom>
          <a:ln w="57150">
            <a:solidFill>
              <a:srgbClr val="FF0000"/>
            </a:solidFill>
          </a:ln>
        </p:spPr>
      </p:pic>
    </p:spTree>
    <p:extLst>
      <p:ext uri="{BB962C8B-B14F-4D97-AF65-F5344CB8AC3E}">
        <p14:creationId xmlns:p14="http://schemas.microsoft.com/office/powerpoint/2010/main" val="4152087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67</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523220"/>
          </a:xfrm>
          <a:prstGeom prst="rect">
            <a:avLst/>
          </a:prstGeom>
          <a:noFill/>
        </p:spPr>
        <p:txBody>
          <a:bodyPr wrap="square" rtlCol="0">
            <a:spAutoFit/>
          </a:bodyPr>
          <a:lstStyle/>
          <a:p>
            <a:r>
              <a:rPr lang="en-US" sz="2800" b="1" dirty="0"/>
              <a:t>Parts 4,5,6 talk about “auto”</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pic>
        <p:nvPicPr>
          <p:cNvPr id="5" name="Picture 4">
            <a:extLst>
              <a:ext uri="{FF2B5EF4-FFF2-40B4-BE49-F238E27FC236}">
                <a16:creationId xmlns:a16="http://schemas.microsoft.com/office/drawing/2014/main" id="{B82558E9-C79F-5112-FD3B-9FD1B1F84531}"/>
              </a:ext>
            </a:extLst>
          </p:cNvPr>
          <p:cNvPicPr>
            <a:picLocks noChangeAspect="1"/>
          </p:cNvPicPr>
          <p:nvPr/>
        </p:nvPicPr>
        <p:blipFill>
          <a:blip r:embed="rId2"/>
          <a:stretch>
            <a:fillRect/>
          </a:stretch>
        </p:blipFill>
        <p:spPr>
          <a:xfrm>
            <a:off x="440495" y="1385715"/>
            <a:ext cx="10277341" cy="3203643"/>
          </a:xfrm>
          <a:prstGeom prst="rect">
            <a:avLst/>
          </a:prstGeom>
          <a:ln w="57150">
            <a:solidFill>
              <a:srgbClr val="FF0000"/>
            </a:solidFill>
          </a:ln>
        </p:spPr>
      </p:pic>
      <p:cxnSp>
        <p:nvCxnSpPr>
          <p:cNvPr id="8" name="Straight Connector 7">
            <a:extLst>
              <a:ext uri="{FF2B5EF4-FFF2-40B4-BE49-F238E27FC236}">
                <a16:creationId xmlns:a16="http://schemas.microsoft.com/office/drawing/2014/main" id="{11FA3410-2E7F-CD68-CE9C-CFFB5F98C8CB}"/>
              </a:ext>
            </a:extLst>
          </p:cNvPr>
          <p:cNvCxnSpPr/>
          <p:nvPr/>
        </p:nvCxnSpPr>
        <p:spPr>
          <a:xfrm>
            <a:off x="7722704" y="2773017"/>
            <a:ext cx="24947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1BC92-E1C9-C14C-FABF-11BF595C94CD}"/>
              </a:ext>
            </a:extLst>
          </p:cNvPr>
          <p:cNvCxnSpPr/>
          <p:nvPr/>
        </p:nvCxnSpPr>
        <p:spPr>
          <a:xfrm>
            <a:off x="2633870" y="2987536"/>
            <a:ext cx="228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635415-FA36-45D2-421F-9FA774F25FF7}"/>
              </a:ext>
            </a:extLst>
          </p:cNvPr>
          <p:cNvCxnSpPr/>
          <p:nvPr/>
        </p:nvCxnSpPr>
        <p:spPr>
          <a:xfrm>
            <a:off x="4194313" y="1709530"/>
            <a:ext cx="60231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5F85F9-B098-A512-EE0D-186C3D4FB467}"/>
              </a:ext>
            </a:extLst>
          </p:cNvPr>
          <p:cNvCxnSpPr/>
          <p:nvPr/>
        </p:nvCxnSpPr>
        <p:spPr>
          <a:xfrm>
            <a:off x="2633870" y="1987826"/>
            <a:ext cx="79214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DC9767-4833-4D37-AECE-521F2564F975}"/>
              </a:ext>
            </a:extLst>
          </p:cNvPr>
          <p:cNvCxnSpPr/>
          <p:nvPr/>
        </p:nvCxnSpPr>
        <p:spPr>
          <a:xfrm>
            <a:off x="2385391" y="2196548"/>
            <a:ext cx="524786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26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68</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523220"/>
          </a:xfrm>
          <a:prstGeom prst="rect">
            <a:avLst/>
          </a:prstGeom>
          <a:noFill/>
        </p:spPr>
        <p:txBody>
          <a:bodyPr wrap="square" rtlCol="0">
            <a:spAutoFit/>
          </a:bodyPr>
          <a:lstStyle/>
          <a:p>
            <a:r>
              <a:rPr lang="en-US" sz="2800" b="1" dirty="0"/>
              <a:t>Parts 4,5,6 talk about “auto”</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pic>
        <p:nvPicPr>
          <p:cNvPr id="4" name="Picture 3">
            <a:extLst>
              <a:ext uri="{FF2B5EF4-FFF2-40B4-BE49-F238E27FC236}">
                <a16:creationId xmlns:a16="http://schemas.microsoft.com/office/drawing/2014/main" id="{A5787764-A175-F40E-F089-95234C6EF5B2}"/>
              </a:ext>
            </a:extLst>
          </p:cNvPr>
          <p:cNvPicPr>
            <a:picLocks noChangeAspect="1"/>
          </p:cNvPicPr>
          <p:nvPr/>
        </p:nvPicPr>
        <p:blipFill>
          <a:blip r:embed="rId2"/>
          <a:stretch>
            <a:fillRect/>
          </a:stretch>
        </p:blipFill>
        <p:spPr>
          <a:xfrm>
            <a:off x="764426" y="1451042"/>
            <a:ext cx="10225825" cy="2127115"/>
          </a:xfrm>
          <a:prstGeom prst="rect">
            <a:avLst/>
          </a:prstGeom>
          <a:ln w="57150">
            <a:solidFill>
              <a:srgbClr val="FF0000"/>
            </a:solidFill>
          </a:ln>
        </p:spPr>
      </p:pic>
      <p:cxnSp>
        <p:nvCxnSpPr>
          <p:cNvPr id="10" name="Straight Connector 9">
            <a:extLst>
              <a:ext uri="{FF2B5EF4-FFF2-40B4-BE49-F238E27FC236}">
                <a16:creationId xmlns:a16="http://schemas.microsoft.com/office/drawing/2014/main" id="{034BDE15-C03D-BFA1-082E-ED1D9CB11E00}"/>
              </a:ext>
            </a:extLst>
          </p:cNvPr>
          <p:cNvCxnSpPr/>
          <p:nvPr/>
        </p:nvCxnSpPr>
        <p:spPr>
          <a:xfrm>
            <a:off x="4631635" y="1709530"/>
            <a:ext cx="612250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587763-47A4-485D-021F-8B6B1F570FD6}"/>
              </a:ext>
            </a:extLst>
          </p:cNvPr>
          <p:cNvCxnSpPr>
            <a:cxnSpLocks/>
          </p:cNvCxnSpPr>
          <p:nvPr/>
        </p:nvCxnSpPr>
        <p:spPr>
          <a:xfrm flipV="1">
            <a:off x="2822713" y="2007704"/>
            <a:ext cx="8167538" cy="329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07C859-3A99-D6AC-FC52-046CFDE5013D}"/>
              </a:ext>
            </a:extLst>
          </p:cNvPr>
          <p:cNvCxnSpPr/>
          <p:nvPr/>
        </p:nvCxnSpPr>
        <p:spPr>
          <a:xfrm>
            <a:off x="2673626" y="2226365"/>
            <a:ext cx="8080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6918DB-38C7-66AF-B63D-859F61E5B97A}"/>
              </a:ext>
            </a:extLst>
          </p:cNvPr>
          <p:cNvCxnSpPr/>
          <p:nvPr/>
        </p:nvCxnSpPr>
        <p:spPr>
          <a:xfrm>
            <a:off x="2564296" y="2514599"/>
            <a:ext cx="26636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8D65C9B-CF7D-0C8A-7567-2CC5BC82F531}"/>
              </a:ext>
            </a:extLst>
          </p:cNvPr>
          <p:cNvSpPr txBox="1"/>
          <p:nvPr/>
        </p:nvSpPr>
        <p:spPr>
          <a:xfrm>
            <a:off x="983974" y="3796748"/>
            <a:ext cx="8965096" cy="1200329"/>
          </a:xfrm>
          <a:prstGeom prst="rect">
            <a:avLst/>
          </a:prstGeom>
          <a:noFill/>
        </p:spPr>
        <p:txBody>
          <a:bodyPr wrap="square" rtlCol="0">
            <a:spAutoFit/>
          </a:bodyPr>
          <a:lstStyle/>
          <a:p>
            <a:r>
              <a:rPr lang="en-US" sz="2400" b="1" dirty="0"/>
              <a:t>AIB says it MUCH better under Part 5 than Part 4 in the 2016 MAP … but the issue is that the MAP follows you and HHM when using an “auto” – an RV is an auto</a:t>
            </a:r>
          </a:p>
        </p:txBody>
      </p:sp>
    </p:spTree>
    <p:extLst>
      <p:ext uri="{BB962C8B-B14F-4D97-AF65-F5344CB8AC3E}">
        <p14:creationId xmlns:p14="http://schemas.microsoft.com/office/powerpoint/2010/main" val="3761218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69</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523220"/>
          </a:xfrm>
          <a:prstGeom prst="rect">
            <a:avLst/>
          </a:prstGeom>
          <a:noFill/>
        </p:spPr>
        <p:txBody>
          <a:bodyPr wrap="square" rtlCol="0">
            <a:spAutoFit/>
          </a:bodyPr>
          <a:lstStyle/>
          <a:p>
            <a:r>
              <a:rPr lang="en-US" sz="2800" b="1" dirty="0"/>
              <a:t>Parts 4,5,6 talk about “auto”</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sp>
        <p:nvSpPr>
          <p:cNvPr id="22" name="TextBox 21">
            <a:extLst>
              <a:ext uri="{FF2B5EF4-FFF2-40B4-BE49-F238E27FC236}">
                <a16:creationId xmlns:a16="http://schemas.microsoft.com/office/drawing/2014/main" id="{68D65C9B-CF7D-0C8A-7567-2CC5BC82F531}"/>
              </a:ext>
            </a:extLst>
          </p:cNvPr>
          <p:cNvSpPr txBox="1"/>
          <p:nvPr/>
        </p:nvSpPr>
        <p:spPr>
          <a:xfrm>
            <a:off x="983974" y="3796748"/>
            <a:ext cx="8965096" cy="461665"/>
          </a:xfrm>
          <a:prstGeom prst="rect">
            <a:avLst/>
          </a:prstGeom>
          <a:noFill/>
        </p:spPr>
        <p:txBody>
          <a:bodyPr wrap="square" rtlCol="0">
            <a:spAutoFit/>
          </a:bodyPr>
          <a:lstStyle/>
          <a:p>
            <a:r>
              <a:rPr lang="en-US" sz="2400" b="1" dirty="0"/>
              <a:t>Part 6 says …occupying any auto …which an RV is </a:t>
            </a:r>
          </a:p>
        </p:txBody>
      </p:sp>
      <p:pic>
        <p:nvPicPr>
          <p:cNvPr id="5" name="Picture 4">
            <a:extLst>
              <a:ext uri="{FF2B5EF4-FFF2-40B4-BE49-F238E27FC236}">
                <a16:creationId xmlns:a16="http://schemas.microsoft.com/office/drawing/2014/main" id="{C698EC05-0452-6407-8D98-4BD1AFF64D21}"/>
              </a:ext>
            </a:extLst>
          </p:cNvPr>
          <p:cNvPicPr>
            <a:picLocks noChangeAspect="1"/>
          </p:cNvPicPr>
          <p:nvPr/>
        </p:nvPicPr>
        <p:blipFill>
          <a:blip r:embed="rId2"/>
          <a:stretch>
            <a:fillRect/>
          </a:stretch>
        </p:blipFill>
        <p:spPr>
          <a:xfrm>
            <a:off x="483191" y="1317512"/>
            <a:ext cx="10251583" cy="2023353"/>
          </a:xfrm>
          <a:prstGeom prst="rect">
            <a:avLst/>
          </a:prstGeom>
          <a:ln w="57150">
            <a:solidFill>
              <a:srgbClr val="FF0000"/>
            </a:solidFill>
          </a:ln>
        </p:spPr>
      </p:pic>
      <p:cxnSp>
        <p:nvCxnSpPr>
          <p:cNvPr id="8" name="Straight Connector 7">
            <a:extLst>
              <a:ext uri="{FF2B5EF4-FFF2-40B4-BE49-F238E27FC236}">
                <a16:creationId xmlns:a16="http://schemas.microsoft.com/office/drawing/2014/main" id="{21F68CEC-BCA1-A54E-604E-289C0B8A6262}"/>
              </a:ext>
            </a:extLst>
          </p:cNvPr>
          <p:cNvCxnSpPr/>
          <p:nvPr/>
        </p:nvCxnSpPr>
        <p:spPr>
          <a:xfrm>
            <a:off x="6490252" y="2726469"/>
            <a:ext cx="40750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6210DE-075C-FEBD-CF17-EE461BBB7819}"/>
              </a:ext>
            </a:extLst>
          </p:cNvPr>
          <p:cNvCxnSpPr/>
          <p:nvPr/>
        </p:nvCxnSpPr>
        <p:spPr>
          <a:xfrm>
            <a:off x="2683565" y="2852530"/>
            <a:ext cx="7772400" cy="1093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E72F82-CCB5-6DA3-2D5B-34D6FF18A39B}"/>
              </a:ext>
            </a:extLst>
          </p:cNvPr>
          <p:cNvCxnSpPr/>
          <p:nvPr/>
        </p:nvCxnSpPr>
        <p:spPr>
          <a:xfrm>
            <a:off x="2653748" y="3260035"/>
            <a:ext cx="642067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5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pic>
        <p:nvPicPr>
          <p:cNvPr id="8" name="Picture 7">
            <a:extLst>
              <a:ext uri="{FF2B5EF4-FFF2-40B4-BE49-F238E27FC236}">
                <a16:creationId xmlns:a16="http://schemas.microsoft.com/office/drawing/2014/main" id="{3BC9FB1B-5F93-93E8-BAA7-4AACD73C9027}"/>
              </a:ext>
            </a:extLst>
          </p:cNvPr>
          <p:cNvPicPr>
            <a:picLocks noChangeAspect="1"/>
          </p:cNvPicPr>
          <p:nvPr/>
        </p:nvPicPr>
        <p:blipFill>
          <a:blip r:embed="rId2"/>
          <a:stretch>
            <a:fillRect/>
          </a:stretch>
        </p:blipFill>
        <p:spPr>
          <a:xfrm>
            <a:off x="184662" y="535561"/>
            <a:ext cx="10586434" cy="4364477"/>
          </a:xfrm>
          <a:prstGeom prst="rect">
            <a:avLst/>
          </a:prstGeom>
          <a:ln w="57150">
            <a:solidFill>
              <a:schemeClr val="accent1"/>
            </a:solidFill>
          </a:ln>
        </p:spPr>
      </p:pic>
      <p:pic>
        <p:nvPicPr>
          <p:cNvPr id="6" name="Picture 5">
            <a:extLst>
              <a:ext uri="{FF2B5EF4-FFF2-40B4-BE49-F238E27FC236}">
                <a16:creationId xmlns:a16="http://schemas.microsoft.com/office/drawing/2014/main" id="{E386765C-3AE8-81A0-7D3A-E934CC9C6518}"/>
              </a:ext>
            </a:extLst>
          </p:cNvPr>
          <p:cNvPicPr>
            <a:picLocks noChangeAspect="1"/>
          </p:cNvPicPr>
          <p:nvPr/>
        </p:nvPicPr>
        <p:blipFill>
          <a:blip r:embed="rId3"/>
          <a:stretch>
            <a:fillRect/>
          </a:stretch>
        </p:blipFill>
        <p:spPr>
          <a:xfrm>
            <a:off x="1533659" y="5233907"/>
            <a:ext cx="8448541" cy="940340"/>
          </a:xfrm>
          <a:prstGeom prst="rect">
            <a:avLst/>
          </a:prstGeom>
          <a:ln w="57150">
            <a:solidFill>
              <a:srgbClr val="7030A0"/>
            </a:solidFill>
          </a:ln>
        </p:spPr>
      </p:pic>
    </p:spTree>
    <p:extLst>
      <p:ext uri="{BB962C8B-B14F-4D97-AF65-F5344CB8AC3E}">
        <p14:creationId xmlns:p14="http://schemas.microsoft.com/office/powerpoint/2010/main" val="833966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70</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596721"/>
            <a:ext cx="12025891" cy="523220"/>
          </a:xfrm>
          <a:prstGeom prst="rect">
            <a:avLst/>
          </a:prstGeom>
          <a:noFill/>
        </p:spPr>
        <p:txBody>
          <a:bodyPr wrap="square" rtlCol="0">
            <a:spAutoFit/>
          </a:bodyPr>
          <a:lstStyle/>
          <a:p>
            <a:r>
              <a:rPr lang="en-US" sz="2800" b="1" dirty="0"/>
              <a:t>Parts 4,5,6 talk about “auto”</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sp>
        <p:nvSpPr>
          <p:cNvPr id="22" name="TextBox 21">
            <a:extLst>
              <a:ext uri="{FF2B5EF4-FFF2-40B4-BE49-F238E27FC236}">
                <a16:creationId xmlns:a16="http://schemas.microsoft.com/office/drawing/2014/main" id="{68D65C9B-CF7D-0C8A-7567-2CC5BC82F531}"/>
              </a:ext>
            </a:extLst>
          </p:cNvPr>
          <p:cNvSpPr txBox="1"/>
          <p:nvPr/>
        </p:nvSpPr>
        <p:spPr>
          <a:xfrm>
            <a:off x="983974" y="3796748"/>
            <a:ext cx="8965096" cy="461665"/>
          </a:xfrm>
          <a:prstGeom prst="rect">
            <a:avLst/>
          </a:prstGeom>
          <a:noFill/>
        </p:spPr>
        <p:txBody>
          <a:bodyPr wrap="square" rtlCol="0">
            <a:spAutoFit/>
          </a:bodyPr>
          <a:lstStyle/>
          <a:p>
            <a:r>
              <a:rPr lang="en-US" sz="2400" b="1" dirty="0"/>
              <a:t>Part 6 says …occupying any auto …which an RV is </a:t>
            </a:r>
          </a:p>
        </p:txBody>
      </p:sp>
      <p:pic>
        <p:nvPicPr>
          <p:cNvPr id="5" name="Picture 4">
            <a:extLst>
              <a:ext uri="{FF2B5EF4-FFF2-40B4-BE49-F238E27FC236}">
                <a16:creationId xmlns:a16="http://schemas.microsoft.com/office/drawing/2014/main" id="{C698EC05-0452-6407-8D98-4BD1AFF64D21}"/>
              </a:ext>
            </a:extLst>
          </p:cNvPr>
          <p:cNvPicPr>
            <a:picLocks noChangeAspect="1"/>
          </p:cNvPicPr>
          <p:nvPr/>
        </p:nvPicPr>
        <p:blipFill>
          <a:blip r:embed="rId2"/>
          <a:stretch>
            <a:fillRect/>
          </a:stretch>
        </p:blipFill>
        <p:spPr>
          <a:xfrm>
            <a:off x="483191" y="1317512"/>
            <a:ext cx="10251583" cy="2023353"/>
          </a:xfrm>
          <a:prstGeom prst="rect">
            <a:avLst/>
          </a:prstGeom>
          <a:ln w="57150">
            <a:solidFill>
              <a:srgbClr val="FF0000"/>
            </a:solidFill>
          </a:ln>
        </p:spPr>
      </p:pic>
      <p:cxnSp>
        <p:nvCxnSpPr>
          <p:cNvPr id="8" name="Straight Connector 7">
            <a:extLst>
              <a:ext uri="{FF2B5EF4-FFF2-40B4-BE49-F238E27FC236}">
                <a16:creationId xmlns:a16="http://schemas.microsoft.com/office/drawing/2014/main" id="{21F68CEC-BCA1-A54E-604E-289C0B8A6262}"/>
              </a:ext>
            </a:extLst>
          </p:cNvPr>
          <p:cNvCxnSpPr/>
          <p:nvPr/>
        </p:nvCxnSpPr>
        <p:spPr>
          <a:xfrm>
            <a:off x="6490252" y="2726469"/>
            <a:ext cx="40750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6210DE-075C-FEBD-CF17-EE461BBB7819}"/>
              </a:ext>
            </a:extLst>
          </p:cNvPr>
          <p:cNvCxnSpPr/>
          <p:nvPr/>
        </p:nvCxnSpPr>
        <p:spPr>
          <a:xfrm>
            <a:off x="2653748" y="2922762"/>
            <a:ext cx="7772400" cy="1093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E72F82-CCB5-6DA3-2D5B-34D6FF18A39B}"/>
              </a:ext>
            </a:extLst>
          </p:cNvPr>
          <p:cNvCxnSpPr/>
          <p:nvPr/>
        </p:nvCxnSpPr>
        <p:spPr>
          <a:xfrm>
            <a:off x="2653748" y="3260035"/>
            <a:ext cx="642067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318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71</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16939"/>
            <a:ext cx="12025891" cy="523220"/>
          </a:xfrm>
          <a:prstGeom prst="rect">
            <a:avLst/>
          </a:prstGeom>
          <a:noFill/>
        </p:spPr>
        <p:txBody>
          <a:bodyPr wrap="square" rtlCol="0">
            <a:spAutoFit/>
          </a:bodyPr>
          <a:lstStyle/>
          <a:p>
            <a:r>
              <a:rPr lang="en-US" sz="2800" b="1" dirty="0"/>
              <a:t>Parts 7,9 only discuss “other private passenger autos” </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pic>
        <p:nvPicPr>
          <p:cNvPr id="4" name="Picture 3">
            <a:extLst>
              <a:ext uri="{FF2B5EF4-FFF2-40B4-BE49-F238E27FC236}">
                <a16:creationId xmlns:a16="http://schemas.microsoft.com/office/drawing/2014/main" id="{E8460DCF-AB63-976D-F20D-9B53C711EC7B}"/>
              </a:ext>
            </a:extLst>
          </p:cNvPr>
          <p:cNvPicPr>
            <a:picLocks noChangeAspect="1"/>
          </p:cNvPicPr>
          <p:nvPr/>
        </p:nvPicPr>
        <p:blipFill>
          <a:blip r:embed="rId2"/>
          <a:stretch>
            <a:fillRect/>
          </a:stretch>
        </p:blipFill>
        <p:spPr>
          <a:xfrm>
            <a:off x="453748" y="784986"/>
            <a:ext cx="10380372" cy="4500664"/>
          </a:xfrm>
          <a:prstGeom prst="rect">
            <a:avLst/>
          </a:prstGeom>
          <a:ln w="57150">
            <a:solidFill>
              <a:srgbClr val="FF0000"/>
            </a:solidFill>
          </a:ln>
        </p:spPr>
      </p:pic>
      <p:pic>
        <p:nvPicPr>
          <p:cNvPr id="13" name="Picture 12">
            <a:extLst>
              <a:ext uri="{FF2B5EF4-FFF2-40B4-BE49-F238E27FC236}">
                <a16:creationId xmlns:a16="http://schemas.microsoft.com/office/drawing/2014/main" id="{9FEE8C74-AFCF-E03B-24F0-A7DC69ECEF57}"/>
              </a:ext>
            </a:extLst>
          </p:cNvPr>
          <p:cNvPicPr>
            <a:picLocks noChangeAspect="1"/>
          </p:cNvPicPr>
          <p:nvPr/>
        </p:nvPicPr>
        <p:blipFill>
          <a:blip r:embed="rId3"/>
          <a:stretch>
            <a:fillRect/>
          </a:stretch>
        </p:blipFill>
        <p:spPr>
          <a:xfrm>
            <a:off x="468493" y="5285650"/>
            <a:ext cx="10431887" cy="1199745"/>
          </a:xfrm>
          <a:prstGeom prst="rect">
            <a:avLst/>
          </a:prstGeom>
          <a:ln w="38100">
            <a:solidFill>
              <a:srgbClr val="FF0000"/>
            </a:solidFill>
          </a:ln>
        </p:spPr>
      </p:pic>
      <p:cxnSp>
        <p:nvCxnSpPr>
          <p:cNvPr id="16" name="Straight Connector 15">
            <a:extLst>
              <a:ext uri="{FF2B5EF4-FFF2-40B4-BE49-F238E27FC236}">
                <a16:creationId xmlns:a16="http://schemas.microsoft.com/office/drawing/2014/main" id="{9E805430-9D44-C861-54BC-5979504092D9}"/>
              </a:ext>
            </a:extLst>
          </p:cNvPr>
          <p:cNvCxnSpPr/>
          <p:nvPr/>
        </p:nvCxnSpPr>
        <p:spPr>
          <a:xfrm>
            <a:off x="5088835" y="1459910"/>
            <a:ext cx="53671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634432-F4C7-FA99-9825-9A94DC8476E1}"/>
              </a:ext>
            </a:extLst>
          </p:cNvPr>
          <p:cNvCxnSpPr/>
          <p:nvPr/>
        </p:nvCxnSpPr>
        <p:spPr>
          <a:xfrm>
            <a:off x="2464904" y="1759226"/>
            <a:ext cx="78121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C92AFE-5E80-D917-7244-7FC5015572C2}"/>
              </a:ext>
            </a:extLst>
          </p:cNvPr>
          <p:cNvCxnSpPr/>
          <p:nvPr/>
        </p:nvCxnSpPr>
        <p:spPr>
          <a:xfrm>
            <a:off x="2464904" y="2057400"/>
            <a:ext cx="2454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C45842-56CF-61E8-8BE7-610C3585A1AD}"/>
              </a:ext>
            </a:extLst>
          </p:cNvPr>
          <p:cNvCxnSpPr>
            <a:endCxn id="13" idx="3"/>
          </p:cNvCxnSpPr>
          <p:nvPr/>
        </p:nvCxnSpPr>
        <p:spPr>
          <a:xfrm>
            <a:off x="7394713" y="5885522"/>
            <a:ext cx="350566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10BF6D-6DF5-1064-EFE3-6C080516FC92}"/>
              </a:ext>
            </a:extLst>
          </p:cNvPr>
          <p:cNvCxnSpPr/>
          <p:nvPr/>
        </p:nvCxnSpPr>
        <p:spPr>
          <a:xfrm>
            <a:off x="2574235" y="6120270"/>
            <a:ext cx="82598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35A29E-E676-654A-62DA-A4AA2C9E555F}"/>
              </a:ext>
            </a:extLst>
          </p:cNvPr>
          <p:cNvCxnSpPr>
            <a:cxnSpLocks/>
          </p:cNvCxnSpPr>
          <p:nvPr/>
        </p:nvCxnSpPr>
        <p:spPr>
          <a:xfrm>
            <a:off x="2464904" y="6355018"/>
            <a:ext cx="4164496" cy="133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9080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72</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66623"/>
            <a:ext cx="12025891" cy="6555641"/>
          </a:xfrm>
          <a:prstGeom prst="rect">
            <a:avLst/>
          </a:prstGeom>
          <a:noFill/>
        </p:spPr>
        <p:txBody>
          <a:bodyPr wrap="square" rtlCol="0">
            <a:spAutoFit/>
          </a:bodyPr>
          <a:lstStyle/>
          <a:p>
            <a:r>
              <a:rPr lang="en-US" sz="2800" b="1" dirty="0"/>
              <a:t>So …parts 4,5,6 can follow</a:t>
            </a:r>
          </a:p>
          <a:p>
            <a:endParaRPr lang="en-US" sz="2800" b="1" dirty="0"/>
          </a:p>
          <a:p>
            <a:r>
              <a:rPr lang="en-US" sz="2800" b="1" dirty="0"/>
              <a:t>For Parts 7,8,9 – you need to know how YOUR company defines “private passenger auto” </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If they define it as cars, pickups and vans …you have a problem ….</a:t>
            </a:r>
          </a:p>
          <a:p>
            <a:r>
              <a:rPr lang="en-US" sz="2800" b="1" dirty="0"/>
              <a:t>If they only define it as cars …you have a problem </a:t>
            </a:r>
          </a:p>
          <a:p>
            <a:endParaRPr lang="en-US" sz="2800" b="1" dirty="0"/>
          </a:p>
          <a:p>
            <a:r>
              <a:rPr lang="en-US" sz="2800" b="1" dirty="0"/>
              <a:t>“private passenger auto” is not in dictionary.com</a:t>
            </a: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Renting an RV …what coverages follow</a:t>
            </a:r>
          </a:p>
        </p:txBody>
      </p:sp>
      <p:pic>
        <p:nvPicPr>
          <p:cNvPr id="5" name="Picture 4">
            <a:extLst>
              <a:ext uri="{FF2B5EF4-FFF2-40B4-BE49-F238E27FC236}">
                <a16:creationId xmlns:a16="http://schemas.microsoft.com/office/drawing/2014/main" id="{B4CA419B-3861-E213-D1E3-E25710B184F8}"/>
              </a:ext>
            </a:extLst>
          </p:cNvPr>
          <p:cNvPicPr>
            <a:picLocks noChangeAspect="1"/>
          </p:cNvPicPr>
          <p:nvPr/>
        </p:nvPicPr>
        <p:blipFill>
          <a:blip r:embed="rId2"/>
          <a:stretch>
            <a:fillRect/>
          </a:stretch>
        </p:blipFill>
        <p:spPr>
          <a:xfrm>
            <a:off x="3164657" y="1720755"/>
            <a:ext cx="7134896" cy="3281464"/>
          </a:xfrm>
          <a:prstGeom prst="rect">
            <a:avLst/>
          </a:prstGeom>
          <a:ln w="57150">
            <a:solidFill>
              <a:srgbClr val="0070C0"/>
            </a:solidFill>
          </a:ln>
        </p:spPr>
      </p:pic>
    </p:spTree>
    <p:extLst>
      <p:ext uri="{BB962C8B-B14F-4D97-AF65-F5344CB8AC3E}">
        <p14:creationId xmlns:p14="http://schemas.microsoft.com/office/powerpoint/2010/main" val="2257977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73</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66623"/>
            <a:ext cx="12025891" cy="4524315"/>
          </a:xfrm>
          <a:prstGeom prst="rect">
            <a:avLst/>
          </a:prstGeom>
          <a:noFill/>
        </p:spPr>
        <p:txBody>
          <a:bodyPr wrap="square" rtlCol="0">
            <a:spAutoFit/>
          </a:bodyPr>
          <a:lstStyle/>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of my clients lets his daughter drive a company vehicle for her regular use and insured under a commercial auto policy in the Business name.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wants to exclude her as a driver on his brand new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LandRover</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(only vehicle on policy) that is insured on a personal auto policy.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Would you suggest adding the use of other Autos M-0051-S to the personal policy to cover the daughter in the event she gets sued personally for a vehicle accident?  </a:t>
            </a:r>
          </a:p>
          <a:p>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guess I'm confused when to add this M-0051-S endorsement. Seems to be coming up a lot lately</a:t>
            </a: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Excluding household member</a:t>
            </a:r>
          </a:p>
        </p:txBody>
      </p:sp>
    </p:spTree>
    <p:extLst>
      <p:ext uri="{BB962C8B-B14F-4D97-AF65-F5344CB8AC3E}">
        <p14:creationId xmlns:p14="http://schemas.microsoft.com/office/powerpoint/2010/main" val="3161730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74</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166109" y="366623"/>
            <a:ext cx="12025891" cy="5459059"/>
          </a:xfrm>
          <a:prstGeom prst="rect">
            <a:avLst/>
          </a:prstGeom>
          <a:noFill/>
        </p:spPr>
        <p:txBody>
          <a:bodyPr wrap="square" rtlCol="0">
            <a:spAutoFit/>
          </a:bodyPr>
          <a:lstStyle/>
          <a:p>
            <a:r>
              <a:rPr lang="en-US" sz="2400" b="1" dirty="0">
                <a:solidFill>
                  <a:srgbClr val="000000"/>
                </a:solidFill>
                <a:effectLst/>
                <a:latin typeface="Calibri" panose="020F0502020204030204" pitchFamily="34" charset="0"/>
                <a:ea typeface="Calibri" panose="020F0502020204030204" pitchFamily="34" charset="0"/>
              </a:rPr>
              <a:t> I asked</a:t>
            </a:r>
          </a:p>
          <a:p>
            <a:r>
              <a:rPr lang="en-US" sz="2400" b="1" dirty="0">
                <a:solidFill>
                  <a:srgbClr val="000000"/>
                </a:solidFill>
                <a:effectLst/>
                <a:latin typeface="Calibri" panose="020F0502020204030204" pitchFamily="34" charset="0"/>
                <a:ea typeface="Calibri" panose="020F0502020204030204" pitchFamily="34" charset="0"/>
              </a:rPr>
              <a:t>Is the daughter a listed operator on the family MA personal auto policy …for ANY vehicle?</a:t>
            </a:r>
          </a:p>
          <a:p>
            <a:endParaRPr lang="en-US" sz="2400" b="1" dirty="0">
              <a:solidFill>
                <a:srgbClr val="000000"/>
              </a:solidFill>
              <a:latin typeface="Calibri" panose="020F0502020204030204" pitchFamily="34" charset="0"/>
              <a:ea typeface="Calibri" panose="020F0502020204030204" pitchFamily="34" charset="0"/>
            </a:endParaRPr>
          </a:p>
          <a:p>
            <a:r>
              <a:rPr lang="en-US" sz="2400" b="1" dirty="0">
                <a:solidFill>
                  <a:srgbClr val="000000"/>
                </a:solidFill>
                <a:effectLst/>
                <a:latin typeface="Calibri" panose="020F0502020204030204" pitchFamily="34" charset="0"/>
                <a:ea typeface="Calibri" panose="020F0502020204030204" pitchFamily="34" charset="0"/>
              </a:rPr>
              <a:t>And the answer …</a:t>
            </a:r>
          </a:p>
          <a:p>
            <a:endParaRPr lang="en-US" sz="2400" b="1" dirty="0">
              <a:solidFill>
                <a:srgbClr val="000000"/>
              </a:solidFill>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There is only 1 vehicle on the personal policy with Company X. It is a brand-new Land Rover that the clients want to exclude her from driving.</a:t>
            </a:r>
          </a:p>
          <a:p>
            <a:pPr marL="0" marR="0">
              <a:lnSpc>
                <a:spcPct val="107000"/>
              </a:lnSpc>
              <a:spcBef>
                <a:spcPts val="0"/>
              </a:spcBef>
              <a:spcAft>
                <a:spcPts val="800"/>
              </a:spcAft>
            </a:pP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sure if you can even add the “driver other car” for her if she’s excluded on the only vehicle listed on the policy.</a:t>
            </a:r>
          </a:p>
          <a:p>
            <a:endParaRPr lang="en-US" sz="2400" b="1" dirty="0">
              <a:effectLst/>
              <a:latin typeface="Calibri" panose="020F0502020204030204" pitchFamily="34" charset="0"/>
              <a:ea typeface="Calibri" panose="020F0502020204030204" pitchFamily="34" charset="0"/>
            </a:endParaRP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Excluding household member</a:t>
            </a:r>
          </a:p>
        </p:txBody>
      </p:sp>
    </p:spTree>
    <p:extLst>
      <p:ext uri="{BB962C8B-B14F-4D97-AF65-F5344CB8AC3E}">
        <p14:creationId xmlns:p14="http://schemas.microsoft.com/office/powerpoint/2010/main" val="556055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75</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83054" y="369332"/>
            <a:ext cx="12025891" cy="3381375"/>
          </a:xfrm>
          <a:prstGeom prst="rect">
            <a:avLst/>
          </a:prstGeom>
          <a:noFill/>
        </p:spPr>
        <p:txBody>
          <a:bodyPr wrap="square" rtlCol="0">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“use of other auto” endorsement would be for someone who is a listed operator on a MAP …and they regularly use a “non-owned auto”  -which is what is done here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but I “assume” the commercial policy listing her driving a commercially insured vehicle is in the “control” of Dad …so policy premiums get paid. The BAP covers her when she is in THAT vehicle. The BAP does not “follow” her as a MAP would</a:t>
            </a: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 she isn’t a listed operator on family personal auto vehicle, then the General Provision 18 – Failure to furnish provision would apply</a:t>
            </a: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Excluding household member</a:t>
            </a:r>
          </a:p>
        </p:txBody>
      </p:sp>
      <p:pic>
        <p:nvPicPr>
          <p:cNvPr id="4" name="Picture 3">
            <a:extLst>
              <a:ext uri="{FF2B5EF4-FFF2-40B4-BE49-F238E27FC236}">
                <a16:creationId xmlns:a16="http://schemas.microsoft.com/office/drawing/2014/main" id="{1C04484A-C0B7-0C61-F50F-A75136C3ADBC}"/>
              </a:ext>
            </a:extLst>
          </p:cNvPr>
          <p:cNvPicPr>
            <a:picLocks noChangeAspect="1"/>
          </p:cNvPicPr>
          <p:nvPr/>
        </p:nvPicPr>
        <p:blipFill>
          <a:blip r:embed="rId2"/>
          <a:stretch>
            <a:fillRect/>
          </a:stretch>
        </p:blipFill>
        <p:spPr>
          <a:xfrm>
            <a:off x="308112" y="3485271"/>
            <a:ext cx="11575774" cy="3136515"/>
          </a:xfrm>
          <a:prstGeom prst="rect">
            <a:avLst/>
          </a:prstGeom>
          <a:ln w="57150">
            <a:solidFill>
              <a:srgbClr val="FF0000"/>
            </a:solidFill>
          </a:ln>
        </p:spPr>
      </p:pic>
    </p:spTree>
    <p:extLst>
      <p:ext uri="{BB962C8B-B14F-4D97-AF65-F5344CB8AC3E}">
        <p14:creationId xmlns:p14="http://schemas.microsoft.com/office/powerpoint/2010/main" val="2183751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76</a:t>
            </a:fld>
            <a:endParaRPr lang="en-US"/>
          </a:p>
        </p:txBody>
      </p:sp>
      <p:sp>
        <p:nvSpPr>
          <p:cNvPr id="7" name="TextBox 6">
            <a:extLst>
              <a:ext uri="{FF2B5EF4-FFF2-40B4-BE49-F238E27FC236}">
                <a16:creationId xmlns:a16="http://schemas.microsoft.com/office/drawing/2014/main" id="{C2AFA952-3CB2-914E-E6BE-B7946644F753}"/>
              </a:ext>
            </a:extLst>
          </p:cNvPr>
          <p:cNvSpPr txBox="1"/>
          <p:nvPr/>
        </p:nvSpPr>
        <p:spPr>
          <a:xfrm>
            <a:off x="83054" y="597932"/>
            <a:ext cx="12025891" cy="4154984"/>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 A MAP normally “follows” a household member but since she isn’t mentioned then this could be a problem with the family MAP giving her any coverage – per the Failure to Furnish Information Provision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 she is “excluded” … then perhaps on an</a:t>
            </a:r>
            <a:r>
              <a:rPr lang="en-US" sz="2400" b="1" dirty="0">
                <a:latin typeface="Calibri" panose="020F0502020204030204" pitchFamily="34" charset="0"/>
                <a:ea typeface="Calibri" panose="020F0502020204030204" pitchFamily="34" charset="0"/>
                <a:cs typeface="Times New Roman" panose="02020603050405020304" pitchFamily="18" charset="0"/>
              </a:rPr>
              <a:t> “if any basis” when she is driving a vehicle, she does not own …and  NOT driving it regularly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the Operator Exclusion endorsement M-0106-s could provide coverage for THAT situation</a:t>
            </a: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There are two AIB versions …2017 and 2008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solidFill>
                <a:srgbClr val="FF0000"/>
              </a:solidFill>
            </a:endParaRPr>
          </a:p>
        </p:txBody>
      </p:sp>
      <p:sp>
        <p:nvSpPr>
          <p:cNvPr id="9" name="TextBox 8">
            <a:extLst>
              <a:ext uri="{FF2B5EF4-FFF2-40B4-BE49-F238E27FC236}">
                <a16:creationId xmlns:a16="http://schemas.microsoft.com/office/drawing/2014/main" id="{F1408F2D-595E-DA3A-BF32-3FD71C5D8E5E}"/>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Excluding household member</a:t>
            </a:r>
          </a:p>
        </p:txBody>
      </p:sp>
    </p:spTree>
    <p:extLst>
      <p:ext uri="{BB962C8B-B14F-4D97-AF65-F5344CB8AC3E}">
        <p14:creationId xmlns:p14="http://schemas.microsoft.com/office/powerpoint/2010/main" val="375848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1AB89-7852-42A0-8610-F7653839B041}"/>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- 2017</a:t>
            </a:r>
          </a:p>
        </p:txBody>
      </p:sp>
      <p:sp>
        <p:nvSpPr>
          <p:cNvPr id="5" name="TextBox 4">
            <a:extLst>
              <a:ext uri="{FF2B5EF4-FFF2-40B4-BE49-F238E27FC236}">
                <a16:creationId xmlns:a16="http://schemas.microsoft.com/office/drawing/2014/main" id="{E76C46CB-E44A-4204-992F-1894434C495E}"/>
              </a:ext>
            </a:extLst>
          </p:cNvPr>
          <p:cNvSpPr txBox="1"/>
          <p:nvPr/>
        </p:nvSpPr>
        <p:spPr>
          <a:xfrm>
            <a:off x="30480" y="591060"/>
            <a:ext cx="6187440" cy="3970318"/>
          </a:xfrm>
          <a:prstGeom prst="rect">
            <a:avLst/>
          </a:prstGeom>
          <a:noFill/>
        </p:spPr>
        <p:txBody>
          <a:bodyPr wrap="square" rtlCol="0">
            <a:spAutoFit/>
          </a:bodyPr>
          <a:lstStyle/>
          <a:p>
            <a:r>
              <a:rPr lang="en-US" sz="2800" b="1" u="sng" dirty="0">
                <a:latin typeface="Calibri" panose="020F0502020204030204" pitchFamily="34" charset="0"/>
                <a:ea typeface="Calibri" panose="020F0502020204030204" pitchFamily="34" charset="0"/>
                <a:cs typeface="Times New Roman" panose="02020603050405020304" pitchFamily="18" charset="0"/>
              </a:rPr>
              <a:t>2017 edition</a:t>
            </a:r>
          </a:p>
          <a:p>
            <a:r>
              <a:rPr lang="en-US" sz="2800" b="1" dirty="0">
                <a:latin typeface="Calibri" panose="020F0502020204030204" pitchFamily="34" charset="0"/>
                <a:ea typeface="Calibri" panose="020F0502020204030204" pitchFamily="34" charset="0"/>
                <a:cs typeface="Times New Roman" panose="02020603050405020304" pitchFamily="18" charset="0"/>
              </a:rPr>
              <a:t>Company/named insured/ excluded operator all “AGREE” that excluded </a:t>
            </a:r>
          </a:p>
          <a:p>
            <a:r>
              <a:rPr lang="en-US" sz="2800" b="1" dirty="0">
                <a:latin typeface="Calibri" panose="020F0502020204030204" pitchFamily="34" charset="0"/>
                <a:ea typeface="Calibri" panose="020F0502020204030204" pitchFamily="34" charset="0"/>
                <a:cs typeface="Times New Roman" panose="02020603050405020304" pitchFamily="18" charset="0"/>
              </a:rPr>
              <a:t>Operator not drive </a:t>
            </a:r>
          </a:p>
          <a:p>
            <a:r>
              <a:rPr lang="en-US" sz="2800" b="1" dirty="0">
                <a:latin typeface="Calibri" panose="020F0502020204030204" pitchFamily="34" charset="0"/>
                <a:ea typeface="Calibri" panose="020F0502020204030204" pitchFamily="34" charset="0"/>
                <a:cs typeface="Times New Roman" panose="02020603050405020304" pitchFamily="18" charset="0"/>
              </a:rPr>
              <a:t>	vehicles excluded from</a:t>
            </a:r>
          </a:p>
          <a:p>
            <a:r>
              <a:rPr lang="en-US" sz="2800" b="1" dirty="0">
                <a:latin typeface="Calibri" panose="020F0502020204030204" pitchFamily="34" charset="0"/>
                <a:ea typeface="Calibri" panose="020F0502020204030204" pitchFamily="34" charset="0"/>
                <a:cs typeface="Times New Roman" panose="02020603050405020304" pitchFamily="18" charset="0"/>
              </a:rPr>
              <a:t>	replacements of these autos </a:t>
            </a:r>
          </a:p>
          <a:p>
            <a:endParaRPr lang="en-US" sz="2800" b="1"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Replacement – vehicle change</a:t>
            </a:r>
          </a:p>
          <a:p>
            <a:r>
              <a:rPr lang="en-US" sz="2800" b="1" dirty="0">
                <a:latin typeface="Calibri" panose="020F0502020204030204" pitchFamily="34" charset="0"/>
                <a:ea typeface="Calibri" panose="020F0502020204030204" pitchFamily="34" charset="0"/>
                <a:cs typeface="Times New Roman" panose="02020603050405020304" pitchFamily="18" charset="0"/>
              </a:rPr>
              <a:t>		      temporary substitute </a:t>
            </a:r>
          </a:p>
        </p:txBody>
      </p:sp>
      <p:pic>
        <p:nvPicPr>
          <p:cNvPr id="6" name="Picture 5">
            <a:extLst>
              <a:ext uri="{FF2B5EF4-FFF2-40B4-BE49-F238E27FC236}">
                <a16:creationId xmlns:a16="http://schemas.microsoft.com/office/drawing/2014/main" id="{E4FB11A4-9F28-4FC9-AE11-5E162A6955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7920" y="90888"/>
            <a:ext cx="5943600" cy="6387465"/>
          </a:xfrm>
          <a:prstGeom prst="rect">
            <a:avLst/>
          </a:prstGeom>
          <a:noFill/>
          <a:ln w="38100">
            <a:solidFill>
              <a:srgbClr val="FF0000"/>
            </a:solidFill>
          </a:ln>
        </p:spPr>
      </p:pic>
      <p:sp>
        <p:nvSpPr>
          <p:cNvPr id="8" name="Rectangle 7">
            <a:extLst>
              <a:ext uri="{FF2B5EF4-FFF2-40B4-BE49-F238E27FC236}">
                <a16:creationId xmlns:a16="http://schemas.microsoft.com/office/drawing/2014/main" id="{1199296F-CAE1-483D-98BE-B950531B4BC3}"/>
              </a:ext>
            </a:extLst>
          </p:cNvPr>
          <p:cNvSpPr/>
          <p:nvPr/>
        </p:nvSpPr>
        <p:spPr>
          <a:xfrm>
            <a:off x="6314173" y="1078029"/>
            <a:ext cx="5847347" cy="235097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4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7" y="1986723"/>
            <a:ext cx="6187440" cy="2246769"/>
          </a:xfrm>
          <a:prstGeom prst="rect">
            <a:avLst/>
          </a:prstGeom>
          <a:noFill/>
        </p:spPr>
        <p:txBody>
          <a:bodyPr wrap="square" rtlCol="0">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Policyholder and excluded operator </a:t>
            </a:r>
          </a:p>
          <a:p>
            <a:r>
              <a:rPr lang="en-US" sz="2800" b="1" dirty="0">
                <a:latin typeface="Calibri" panose="020F0502020204030204" pitchFamily="34" charset="0"/>
                <a:ea typeface="Calibri" panose="020F0502020204030204" pitchFamily="34" charset="0"/>
                <a:cs typeface="Times New Roman" panose="02020603050405020304" pitchFamily="18" charset="0"/>
              </a:rPr>
              <a:t>“understand” and agree that company </a:t>
            </a:r>
          </a:p>
          <a:p>
            <a:r>
              <a:rPr lang="en-US" sz="2800" b="1" dirty="0">
                <a:latin typeface="Calibri" panose="020F0502020204030204" pitchFamily="34" charset="0"/>
                <a:ea typeface="Calibri" panose="020F0502020204030204" pitchFamily="34" charset="0"/>
                <a:cs typeface="Times New Roman" panose="02020603050405020304" pitchFamily="18" charset="0"/>
              </a:rPr>
              <a:t>WILL NOT PAY optional insurance parts</a:t>
            </a:r>
          </a:p>
          <a:p>
            <a:r>
              <a:rPr lang="en-US" sz="2800" b="1" dirty="0">
                <a:latin typeface="Calibri" panose="020F0502020204030204" pitchFamily="34" charset="0"/>
                <a:ea typeface="Calibri" panose="020F0502020204030204" pitchFamily="34" charset="0"/>
                <a:cs typeface="Times New Roman" panose="02020603050405020304" pitchFamily="18" charset="0"/>
              </a:rPr>
              <a:t>If excluded operator uses described vehicle </a:t>
            </a:r>
          </a:p>
        </p:txBody>
      </p:sp>
      <p:pic>
        <p:nvPicPr>
          <p:cNvPr id="6" name="Picture 5">
            <a:extLst>
              <a:ext uri="{FF2B5EF4-FFF2-40B4-BE49-F238E27FC236}">
                <a16:creationId xmlns:a16="http://schemas.microsoft.com/office/drawing/2014/main" id="{E4FB11A4-9F28-4FC9-AE11-5E162A6955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7920" y="90888"/>
            <a:ext cx="5943600" cy="6387465"/>
          </a:xfrm>
          <a:prstGeom prst="rect">
            <a:avLst/>
          </a:prstGeom>
          <a:noFill/>
          <a:ln w="38100">
            <a:solidFill>
              <a:srgbClr val="FF0000"/>
            </a:solidFill>
          </a:ln>
        </p:spPr>
      </p:pic>
      <p:sp>
        <p:nvSpPr>
          <p:cNvPr id="7" name="Rectangle 6">
            <a:extLst>
              <a:ext uri="{FF2B5EF4-FFF2-40B4-BE49-F238E27FC236}">
                <a16:creationId xmlns:a16="http://schemas.microsoft.com/office/drawing/2014/main" id="{D4E267BF-A19D-4247-88F3-DFE1129C7234}"/>
              </a:ext>
            </a:extLst>
          </p:cNvPr>
          <p:cNvSpPr/>
          <p:nvPr/>
        </p:nvSpPr>
        <p:spPr>
          <a:xfrm>
            <a:off x="6344653" y="3284620"/>
            <a:ext cx="5847347" cy="101787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868421-A561-03D0-0C43-8F069938FBBA}"/>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- 2017 </a:t>
            </a:r>
          </a:p>
        </p:txBody>
      </p:sp>
    </p:spTree>
    <p:extLst>
      <p:ext uri="{BB962C8B-B14F-4D97-AF65-F5344CB8AC3E}">
        <p14:creationId xmlns:p14="http://schemas.microsoft.com/office/powerpoint/2010/main" val="38440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7" y="1986723"/>
            <a:ext cx="6187440" cy="3970318"/>
          </a:xfrm>
          <a:prstGeom prst="rect">
            <a:avLst/>
          </a:prstGeom>
          <a:noFill/>
        </p:spPr>
        <p:txBody>
          <a:bodyPr wrap="square" rtlCol="0">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Policy holder and excluded operator agree that it endorsement stays on policy UNTIL …policyholder or excluded operator request it off</a:t>
            </a:r>
          </a:p>
          <a:p>
            <a:endParaRPr lang="en-US" sz="2800" b="1"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NOT carrier’s fault if excluded operator is now a class 10 code 99 and SOMEBODY forget to remove the endorsement ….</a:t>
            </a:r>
          </a:p>
        </p:txBody>
      </p:sp>
      <p:pic>
        <p:nvPicPr>
          <p:cNvPr id="6" name="Picture 5">
            <a:extLst>
              <a:ext uri="{FF2B5EF4-FFF2-40B4-BE49-F238E27FC236}">
                <a16:creationId xmlns:a16="http://schemas.microsoft.com/office/drawing/2014/main" id="{E4FB11A4-9F28-4FC9-AE11-5E162A6955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7920" y="90888"/>
            <a:ext cx="5943600" cy="6387465"/>
          </a:xfrm>
          <a:prstGeom prst="rect">
            <a:avLst/>
          </a:prstGeom>
          <a:noFill/>
          <a:ln w="38100">
            <a:solidFill>
              <a:srgbClr val="FF0000"/>
            </a:solidFill>
          </a:ln>
        </p:spPr>
      </p:pic>
      <p:sp>
        <p:nvSpPr>
          <p:cNvPr id="7" name="Rectangle 6">
            <a:extLst>
              <a:ext uri="{FF2B5EF4-FFF2-40B4-BE49-F238E27FC236}">
                <a16:creationId xmlns:a16="http://schemas.microsoft.com/office/drawing/2014/main" id="{D4E267BF-A19D-4247-88F3-DFE1129C7234}"/>
              </a:ext>
            </a:extLst>
          </p:cNvPr>
          <p:cNvSpPr/>
          <p:nvPr/>
        </p:nvSpPr>
        <p:spPr>
          <a:xfrm>
            <a:off x="6344653" y="4216647"/>
            <a:ext cx="5847347" cy="101787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44315C-5779-8B8A-8790-AB22C4E72DDA}"/>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- 2017 </a:t>
            </a:r>
          </a:p>
        </p:txBody>
      </p:sp>
    </p:spTree>
    <p:extLst>
      <p:ext uri="{BB962C8B-B14F-4D97-AF65-F5344CB8AC3E}">
        <p14:creationId xmlns:p14="http://schemas.microsoft.com/office/powerpoint/2010/main" val="12647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8</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pic>
        <p:nvPicPr>
          <p:cNvPr id="6" name="Picture 5">
            <a:extLst>
              <a:ext uri="{FF2B5EF4-FFF2-40B4-BE49-F238E27FC236}">
                <a16:creationId xmlns:a16="http://schemas.microsoft.com/office/drawing/2014/main" id="{E386765C-3AE8-81A0-7D3A-E934CC9C6518}"/>
              </a:ext>
            </a:extLst>
          </p:cNvPr>
          <p:cNvPicPr>
            <a:picLocks noChangeAspect="1"/>
          </p:cNvPicPr>
          <p:nvPr/>
        </p:nvPicPr>
        <p:blipFill>
          <a:blip r:embed="rId2"/>
          <a:stretch>
            <a:fillRect/>
          </a:stretch>
        </p:blipFill>
        <p:spPr>
          <a:xfrm>
            <a:off x="1106939" y="3235290"/>
            <a:ext cx="8448541" cy="940340"/>
          </a:xfrm>
          <a:prstGeom prst="rect">
            <a:avLst/>
          </a:prstGeom>
          <a:ln w="57150">
            <a:solidFill>
              <a:srgbClr val="7030A0"/>
            </a:solidFill>
          </a:ln>
        </p:spPr>
      </p:pic>
      <p:pic>
        <p:nvPicPr>
          <p:cNvPr id="4" name="Picture 3">
            <a:extLst>
              <a:ext uri="{FF2B5EF4-FFF2-40B4-BE49-F238E27FC236}">
                <a16:creationId xmlns:a16="http://schemas.microsoft.com/office/drawing/2014/main" id="{4A63E6CB-2E91-B825-4D49-8667BCDDF3D7}"/>
              </a:ext>
            </a:extLst>
          </p:cNvPr>
          <p:cNvPicPr>
            <a:picLocks noChangeAspect="1"/>
          </p:cNvPicPr>
          <p:nvPr/>
        </p:nvPicPr>
        <p:blipFill>
          <a:blip r:embed="rId3"/>
          <a:stretch>
            <a:fillRect/>
          </a:stretch>
        </p:blipFill>
        <p:spPr>
          <a:xfrm>
            <a:off x="479094" y="1402188"/>
            <a:ext cx="10380372" cy="1147864"/>
          </a:xfrm>
          <a:prstGeom prst="rect">
            <a:avLst/>
          </a:prstGeom>
          <a:ln w="76200">
            <a:solidFill>
              <a:srgbClr val="0070C0"/>
            </a:solidFill>
          </a:ln>
        </p:spPr>
      </p:pic>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166109" y="4730772"/>
            <a:ext cx="104483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I would worry about these exclusions (though harder to find in the discussion of collision and comprehensive) for a rental over 30 days</a:t>
            </a:r>
          </a:p>
        </p:txBody>
      </p:sp>
    </p:spTree>
    <p:extLst>
      <p:ext uri="{BB962C8B-B14F-4D97-AF65-F5344CB8AC3E}">
        <p14:creationId xmlns:p14="http://schemas.microsoft.com/office/powerpoint/2010/main" val="2721857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7" y="1986723"/>
            <a:ext cx="6187440" cy="3539430"/>
          </a:xfrm>
          <a:prstGeom prst="rect">
            <a:avLst/>
          </a:prstGeom>
          <a:noFill/>
        </p:spPr>
        <p:txBody>
          <a:bodyPr wrap="square" rtlCol="0">
            <a:spAutoFit/>
          </a:bodyPr>
          <a:lstStyle/>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if policyholder “you” purchased</a:t>
            </a: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$250,000 Part 4 – will all that limit</a:t>
            </a: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Apply??</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if excluded operator rents a car for a week while on vacation – he IS a household member still???</a:t>
            </a:r>
          </a:p>
        </p:txBody>
      </p:sp>
      <p:pic>
        <p:nvPicPr>
          <p:cNvPr id="6" name="Picture 5">
            <a:extLst>
              <a:ext uri="{FF2B5EF4-FFF2-40B4-BE49-F238E27FC236}">
                <a16:creationId xmlns:a16="http://schemas.microsoft.com/office/drawing/2014/main" id="{E4FB11A4-9F28-4FC9-AE11-5E162A6955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7920" y="90888"/>
            <a:ext cx="5943600" cy="6387465"/>
          </a:xfrm>
          <a:prstGeom prst="rect">
            <a:avLst/>
          </a:prstGeom>
          <a:noFill/>
          <a:ln w="38100">
            <a:solidFill>
              <a:srgbClr val="FF0000"/>
            </a:solidFill>
          </a:ln>
        </p:spPr>
      </p:pic>
      <p:sp>
        <p:nvSpPr>
          <p:cNvPr id="7" name="TextBox 6">
            <a:extLst>
              <a:ext uri="{FF2B5EF4-FFF2-40B4-BE49-F238E27FC236}">
                <a16:creationId xmlns:a16="http://schemas.microsoft.com/office/drawing/2014/main" id="{BF335348-86C8-9439-6DEC-B76E1B6E6DB4}"/>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2017 </a:t>
            </a:r>
          </a:p>
        </p:txBody>
      </p:sp>
    </p:spTree>
    <p:extLst>
      <p:ext uri="{BB962C8B-B14F-4D97-AF65-F5344CB8AC3E}">
        <p14:creationId xmlns:p14="http://schemas.microsoft.com/office/powerpoint/2010/main" val="2050724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0" y="601938"/>
            <a:ext cx="6997566" cy="4396075"/>
          </a:xfrm>
          <a:prstGeom prst="rect">
            <a:avLst/>
          </a:prstGeom>
          <a:noFill/>
        </p:spPr>
        <p:txBody>
          <a:bodyPr wrap="square" rtlCol="0">
            <a:spAutoFit/>
          </a:bodyPr>
          <a:lstStyle/>
          <a:p>
            <a:pPr marL="0" marR="0" indent="457200">
              <a:lnSpc>
                <a:spcPct val="107000"/>
              </a:lnSpc>
              <a:spcBef>
                <a:spcPts val="0"/>
              </a:spcBef>
              <a:spcAft>
                <a:spcPts val="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2008 version </a:t>
            </a:r>
          </a:p>
          <a:p>
            <a:pPr marL="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Beginning essentially the same as 2017 </a:t>
            </a:r>
          </a:p>
          <a:p>
            <a:pPr marL="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version just no discussion of “agreement” </a:t>
            </a:r>
          </a:p>
          <a:p>
            <a:pPr marL="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by policyholder, excluded operator and </a:t>
            </a:r>
          </a:p>
          <a:p>
            <a:pPr marL="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company </a:t>
            </a:r>
          </a:p>
          <a:p>
            <a:pPr marL="0" marR="0" indent="45720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Not drive excluded vehicle or </a:t>
            </a:r>
          </a:p>
          <a:p>
            <a:pPr marL="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Any replacement of it</a:t>
            </a:r>
          </a:p>
          <a:p>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EDD272-2F64-4C92-A724-FEA81DC019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503" y="72189"/>
            <a:ext cx="4692650" cy="6785811"/>
          </a:xfrm>
          <a:prstGeom prst="rect">
            <a:avLst/>
          </a:prstGeom>
          <a:noFill/>
          <a:ln w="57150">
            <a:solidFill>
              <a:srgbClr val="FF0000"/>
            </a:solidFill>
          </a:ln>
        </p:spPr>
      </p:pic>
      <p:sp>
        <p:nvSpPr>
          <p:cNvPr id="9" name="Rectangle 8">
            <a:extLst>
              <a:ext uri="{FF2B5EF4-FFF2-40B4-BE49-F238E27FC236}">
                <a16:creationId xmlns:a16="http://schemas.microsoft.com/office/drawing/2014/main" id="{8DCDF8C9-1555-423B-8764-1D5ECD1732D2}"/>
              </a:ext>
            </a:extLst>
          </p:cNvPr>
          <p:cNvSpPr/>
          <p:nvPr/>
        </p:nvSpPr>
        <p:spPr>
          <a:xfrm>
            <a:off x="7405503" y="798897"/>
            <a:ext cx="4616451" cy="176142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4C7F2B-4C69-CCEA-F185-3EBED1048F5A}"/>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- 2008</a:t>
            </a:r>
          </a:p>
        </p:txBody>
      </p:sp>
    </p:spTree>
    <p:extLst>
      <p:ext uri="{BB962C8B-B14F-4D97-AF65-F5344CB8AC3E}">
        <p14:creationId xmlns:p14="http://schemas.microsoft.com/office/powerpoint/2010/main" val="37472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0" y="601938"/>
            <a:ext cx="6997566" cy="3754233"/>
          </a:xfrm>
          <a:prstGeom prst="rect">
            <a:avLst/>
          </a:prstGeom>
          <a:noFill/>
        </p:spPr>
        <p:txBody>
          <a:bodyPr wrap="square" rtlCol="0">
            <a:spAutoFit/>
          </a:bodyPr>
          <a:lstStyle/>
          <a:p>
            <a:pPr marL="0" marR="0" indent="45720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Next paragraph is essentially General Provision 18 </a:t>
            </a:r>
          </a:p>
          <a:p>
            <a:r>
              <a:rPr lang="en-US" sz="2800" b="1" dirty="0">
                <a:latin typeface="Calibri" panose="020F0502020204030204" pitchFamily="34" charset="0"/>
                <a:ea typeface="Calibri" panose="020F0502020204030204" pitchFamily="34" charset="0"/>
                <a:cs typeface="Times New Roman" panose="02020603050405020304" pitchFamily="18" charset="0"/>
              </a:rPr>
              <a:t>	MAY deny all optional coverage </a:t>
            </a:r>
          </a:p>
          <a:p>
            <a:endParaRPr lang="en-US" sz="2800" b="1"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	Restrict Parts 3 and 4 to what required</a:t>
            </a:r>
          </a:p>
          <a:p>
            <a:r>
              <a:rPr lang="en-US" sz="2800" b="1" dirty="0">
                <a:latin typeface="Calibri" panose="020F0502020204030204" pitchFamily="34" charset="0"/>
                <a:ea typeface="Calibri" panose="020F0502020204030204" pitchFamily="34" charset="0"/>
                <a:cs typeface="Times New Roman" panose="02020603050405020304" pitchFamily="18" charset="0"/>
              </a:rPr>
              <a:t>	to sell (mandatory limits)</a:t>
            </a:r>
          </a:p>
          <a:p>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EDD272-2F64-4C92-A724-FEA81DC019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503" y="72189"/>
            <a:ext cx="4692650" cy="6785811"/>
          </a:xfrm>
          <a:prstGeom prst="rect">
            <a:avLst/>
          </a:prstGeom>
          <a:noFill/>
          <a:ln w="57150">
            <a:solidFill>
              <a:srgbClr val="FF0000"/>
            </a:solidFill>
          </a:ln>
        </p:spPr>
      </p:pic>
      <p:sp>
        <p:nvSpPr>
          <p:cNvPr id="9" name="Rectangle 8">
            <a:extLst>
              <a:ext uri="{FF2B5EF4-FFF2-40B4-BE49-F238E27FC236}">
                <a16:creationId xmlns:a16="http://schemas.microsoft.com/office/drawing/2014/main" id="{8DCDF8C9-1555-423B-8764-1D5ECD1732D2}"/>
              </a:ext>
            </a:extLst>
          </p:cNvPr>
          <p:cNvSpPr/>
          <p:nvPr/>
        </p:nvSpPr>
        <p:spPr>
          <a:xfrm>
            <a:off x="7481702" y="2569464"/>
            <a:ext cx="4616451" cy="143464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26503D-6BB3-AF54-EC92-EE61A9D7FEF2}"/>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- 2008 </a:t>
            </a:r>
          </a:p>
        </p:txBody>
      </p:sp>
    </p:spTree>
    <p:extLst>
      <p:ext uri="{BB962C8B-B14F-4D97-AF65-F5344CB8AC3E}">
        <p14:creationId xmlns:p14="http://schemas.microsoft.com/office/powerpoint/2010/main" val="972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203969" y="3316262"/>
            <a:ext cx="6997566" cy="1846018"/>
          </a:xfrm>
          <a:prstGeom prst="rect">
            <a:avLst/>
          </a:prstGeom>
          <a:noFill/>
        </p:spPr>
        <p:txBody>
          <a:bodyPr wrap="square" rtlCol="0">
            <a:spAutoFit/>
          </a:bodyPr>
          <a:lstStyle/>
          <a:p>
            <a:pPr marL="0" marR="0" indent="45720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This paragraph is found in Parts 7 Collision and 8 Limited Collision – language from </a:t>
            </a:r>
          </a:p>
          <a:p>
            <a:r>
              <a:rPr lang="en-US" sz="2800" b="1" dirty="0">
                <a:latin typeface="Calibri" panose="020F0502020204030204" pitchFamily="34" charset="0"/>
                <a:ea typeface="Calibri" panose="020F0502020204030204" pitchFamily="34" charset="0"/>
                <a:cs typeface="Times New Roman" panose="02020603050405020304" pitchFamily="18" charset="0"/>
              </a:rPr>
              <a:t>MGL 90 regarding compulsory limits </a:t>
            </a:r>
          </a:p>
        </p:txBody>
      </p:sp>
      <p:pic>
        <p:nvPicPr>
          <p:cNvPr id="7" name="Picture 6">
            <a:extLst>
              <a:ext uri="{FF2B5EF4-FFF2-40B4-BE49-F238E27FC236}">
                <a16:creationId xmlns:a16="http://schemas.microsoft.com/office/drawing/2014/main" id="{F9EDD272-2F64-4C92-A724-FEA81DC019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503" y="72189"/>
            <a:ext cx="4692650" cy="6785811"/>
          </a:xfrm>
          <a:prstGeom prst="rect">
            <a:avLst/>
          </a:prstGeom>
          <a:noFill/>
          <a:ln w="57150">
            <a:solidFill>
              <a:srgbClr val="FF0000"/>
            </a:solidFill>
          </a:ln>
        </p:spPr>
      </p:pic>
      <p:sp>
        <p:nvSpPr>
          <p:cNvPr id="9" name="Rectangle 8">
            <a:extLst>
              <a:ext uri="{FF2B5EF4-FFF2-40B4-BE49-F238E27FC236}">
                <a16:creationId xmlns:a16="http://schemas.microsoft.com/office/drawing/2014/main" id="{8DCDF8C9-1555-423B-8764-1D5ECD1732D2}"/>
              </a:ext>
            </a:extLst>
          </p:cNvPr>
          <p:cNvSpPr/>
          <p:nvPr/>
        </p:nvSpPr>
        <p:spPr>
          <a:xfrm>
            <a:off x="7443602" y="3888125"/>
            <a:ext cx="4616451" cy="143464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8CC996-67E8-224F-5939-7FF1FB52F6A7}"/>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- 2008 </a:t>
            </a:r>
          </a:p>
        </p:txBody>
      </p:sp>
    </p:spTree>
    <p:extLst>
      <p:ext uri="{BB962C8B-B14F-4D97-AF65-F5344CB8AC3E}">
        <p14:creationId xmlns:p14="http://schemas.microsoft.com/office/powerpoint/2010/main" val="30026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7" y="688565"/>
            <a:ext cx="6997566" cy="6776279"/>
          </a:xfrm>
          <a:prstGeom prst="rect">
            <a:avLst/>
          </a:prstGeom>
          <a:noFill/>
        </p:spPr>
        <p:txBody>
          <a:bodyPr wrap="square" rtlCol="0">
            <a:spAutoFit/>
          </a:bodyPr>
          <a:lstStyle/>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No discussion of whose responsibility it is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to remove endorsement from policy</a:t>
            </a:r>
          </a:p>
          <a:p>
            <a:pPr marL="0" marR="0" indent="45720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But is there a better argument that family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member is now class 10 code 99 and is not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really an “increased risk of loss”</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if policyholder “you” purchased</a:t>
            </a: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$250,000 Part 4 – will all that limit</a:t>
            </a: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Apply??</a:t>
            </a:r>
          </a:p>
          <a:p>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if excluded operator rents a car for a week while on vacation – he IS a household member still???</a:t>
            </a:r>
          </a:p>
          <a:p>
            <a:pPr marL="0" marR="0" indent="45720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EDD272-2F64-4C92-A724-FEA81DC019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503" y="72189"/>
            <a:ext cx="4692650" cy="6785811"/>
          </a:xfrm>
          <a:prstGeom prst="rect">
            <a:avLst/>
          </a:prstGeom>
          <a:noFill/>
          <a:ln w="57150">
            <a:solidFill>
              <a:srgbClr val="FF0000"/>
            </a:solidFill>
          </a:ln>
        </p:spPr>
      </p:pic>
      <p:sp>
        <p:nvSpPr>
          <p:cNvPr id="6" name="TextBox 5">
            <a:extLst>
              <a:ext uri="{FF2B5EF4-FFF2-40B4-BE49-F238E27FC236}">
                <a16:creationId xmlns:a16="http://schemas.microsoft.com/office/drawing/2014/main" id="{DEDD5F11-3DAC-E5B0-965F-3296C151D394}"/>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- 2008  </a:t>
            </a:r>
          </a:p>
        </p:txBody>
      </p:sp>
    </p:spTree>
    <p:extLst>
      <p:ext uri="{BB962C8B-B14F-4D97-AF65-F5344CB8AC3E}">
        <p14:creationId xmlns:p14="http://schemas.microsoft.com/office/powerpoint/2010/main" val="421931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7" y="688565"/>
            <a:ext cx="10779562" cy="3299045"/>
          </a:xfrm>
          <a:prstGeom prst="rect">
            <a:avLst/>
          </a:prstGeom>
          <a:noFill/>
        </p:spPr>
        <p:txBody>
          <a:bodyPr wrap="square" rtlCol="0">
            <a:spAutoFit/>
          </a:bodyPr>
          <a:lstStyle/>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Even if the operator exclusion endorsement follows the excluded</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 operator when he/she drives a non-owned vehicle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it would NOT follow in THIS situation of excluded daughter regularly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driving a company car – because as previously discussed …</a:t>
            </a:r>
          </a:p>
          <a:p>
            <a:pPr marL="0" marR="0" indent="45720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MAP excludes “regular use of non-owned auto” by you or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household member</a:t>
            </a:r>
          </a:p>
        </p:txBody>
      </p:sp>
      <p:sp>
        <p:nvSpPr>
          <p:cNvPr id="6" name="TextBox 5">
            <a:extLst>
              <a:ext uri="{FF2B5EF4-FFF2-40B4-BE49-F238E27FC236}">
                <a16:creationId xmlns:a16="http://schemas.microsoft.com/office/drawing/2014/main" id="{DEDD5F11-3DAC-E5B0-965F-3296C151D394}"/>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Operator Exclusion Endorsement  -</a:t>
            </a:r>
          </a:p>
        </p:txBody>
      </p:sp>
    </p:spTree>
    <p:extLst>
      <p:ext uri="{BB962C8B-B14F-4D97-AF65-F5344CB8AC3E}">
        <p14:creationId xmlns:p14="http://schemas.microsoft.com/office/powerpoint/2010/main" val="29880363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6" y="688565"/>
            <a:ext cx="12479153" cy="4221092"/>
          </a:xfrm>
          <a:prstGeom prst="rect">
            <a:avLst/>
          </a:prstGeom>
          <a:noFill/>
        </p:spPr>
        <p:txBody>
          <a:bodyPr wrap="square" rtlCol="0">
            <a:spAutoFit/>
          </a:bodyPr>
          <a:lstStyle/>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If one wants a “guarantee” that the excluded household member will have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His/her own coverage when drive a non-owned vehicle …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Then a Named Non-owner policy is best </a:t>
            </a:r>
          </a:p>
          <a:p>
            <a:pPr marL="0" marR="0" indent="45720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It is the national PAP with the Named non-owner endorsement PP 03 22 </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endorsement on it</a:t>
            </a:r>
          </a:p>
          <a:p>
            <a:pPr marL="0" marR="0" indent="45720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	the 2005 version only allows BI/PD/MP/UM/UIM</a:t>
            </a:r>
          </a:p>
          <a:p>
            <a:pPr marL="0" marR="0" indent="457200">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	the 2018 version also allows </a:t>
            </a:r>
            <a:r>
              <a:rPr lang="en-US" sz="2800" b="1" dirty="0" err="1">
                <a:latin typeface="Calibri" panose="020F0502020204030204" pitchFamily="34" charset="0"/>
                <a:ea typeface="Calibri" panose="020F0502020204030204" pitchFamily="34" charset="0"/>
                <a:cs typeface="Times New Roman" panose="02020603050405020304" pitchFamily="18" charset="0"/>
              </a:rPr>
              <a:t>coll</a:t>
            </a:r>
            <a:r>
              <a:rPr lang="en-US" sz="2800" b="1" dirty="0">
                <a:latin typeface="Calibri" panose="020F0502020204030204" pitchFamily="34" charset="0"/>
                <a:ea typeface="Calibri" panose="020F0502020204030204" pitchFamily="34" charset="0"/>
                <a:cs typeface="Times New Roman" panose="02020603050405020304" pitchFamily="18" charset="0"/>
              </a:rPr>
              <a:t>/comp</a:t>
            </a:r>
          </a:p>
        </p:txBody>
      </p:sp>
      <p:sp>
        <p:nvSpPr>
          <p:cNvPr id="6" name="TextBox 5">
            <a:extLst>
              <a:ext uri="{FF2B5EF4-FFF2-40B4-BE49-F238E27FC236}">
                <a16:creationId xmlns:a16="http://schemas.microsoft.com/office/drawing/2014/main" id="{DEDD5F11-3DAC-E5B0-965F-3296C151D394}"/>
              </a:ext>
            </a:extLst>
          </p:cNvPr>
          <p:cNvSpPr txBox="1"/>
          <p:nvPr/>
        </p:nvSpPr>
        <p:spPr>
          <a:xfrm>
            <a:off x="0" y="0"/>
            <a:ext cx="9301316" cy="400110"/>
          </a:xfrm>
          <a:prstGeom prst="rect">
            <a:avLst/>
          </a:prstGeom>
          <a:noFill/>
        </p:spPr>
        <p:txBody>
          <a:bodyPr wrap="square" rtlCol="0">
            <a:spAutoFit/>
          </a:bodyPr>
          <a:lstStyle/>
          <a:p>
            <a:r>
              <a:rPr lang="en-US" sz="2000" b="1" dirty="0">
                <a:highlight>
                  <a:srgbClr val="FFFF00"/>
                </a:highlight>
              </a:rPr>
              <a:t>Back to the excluded operator</a:t>
            </a:r>
          </a:p>
        </p:txBody>
      </p:sp>
    </p:spTree>
    <p:extLst>
      <p:ext uri="{BB962C8B-B14F-4D97-AF65-F5344CB8AC3E}">
        <p14:creationId xmlns:p14="http://schemas.microsoft.com/office/powerpoint/2010/main" val="36927184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6" y="688565"/>
            <a:ext cx="12479153" cy="4421723"/>
          </a:xfrm>
          <a:prstGeom prst="rect">
            <a:avLst/>
          </a:prstGeom>
          <a:noFill/>
        </p:spPr>
        <p:txBody>
          <a:bodyPr wrap="square" rtlCol="0">
            <a:spAutoFit/>
          </a:bodyPr>
          <a:lstStyle/>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husband’s vehicle was hit in a parking lot and he brought it in to be repaired. </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went through the other party’s insurance (Company X). </a:t>
            </a:r>
          </a:p>
          <a:p>
            <a:pPr indent="457200">
              <a:lnSpc>
                <a:spcPct val="107000"/>
              </a:lnSpc>
            </a:pP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Company’s collision center set up his rental and told Enterprise to give him a </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comparable vehicle. When he went to Enterprise they gave him 2 options fairly comparable </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his vehicle and didn’t mention the price. </a:t>
            </a:r>
          </a:p>
          <a:p>
            <a:pPr indent="457200">
              <a:lnSpc>
                <a:spcPct val="107000"/>
              </a:lnSpc>
            </a:pP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just picked up his car today (2 weeks later) and Enterprise told him Company X would </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only cover $29/day for the rental and they were not going to cover anything else. </a:t>
            </a:r>
          </a:p>
          <a:p>
            <a:pPr indent="457200">
              <a:lnSpc>
                <a:spcPct val="107000"/>
              </a:lnSpc>
            </a:pP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husband was never told they wouldn’t pay higher than $29/day. </a:t>
            </a:r>
          </a:p>
        </p:txBody>
      </p:sp>
      <p:sp>
        <p:nvSpPr>
          <p:cNvPr id="4" name="TextBox 3">
            <a:extLst>
              <a:ext uri="{FF2B5EF4-FFF2-40B4-BE49-F238E27FC236}">
                <a16:creationId xmlns:a16="http://schemas.microsoft.com/office/drawing/2014/main" id="{EA75E07D-E340-C1B6-1DA6-8FA1A84DD28A}"/>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Tree>
    <p:extLst>
      <p:ext uri="{BB962C8B-B14F-4D97-AF65-F5344CB8AC3E}">
        <p14:creationId xmlns:p14="http://schemas.microsoft.com/office/powerpoint/2010/main" val="7851670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6C46CB-E44A-4204-992F-1894434C495E}"/>
              </a:ext>
            </a:extLst>
          </p:cNvPr>
          <p:cNvSpPr txBox="1"/>
          <p:nvPr/>
        </p:nvSpPr>
        <p:spPr>
          <a:xfrm>
            <a:off x="93846" y="688565"/>
            <a:ext cx="12479153" cy="3631379"/>
          </a:xfrm>
          <a:prstGeom prst="rect">
            <a:avLst/>
          </a:prstGeom>
          <a:noFill/>
        </p:spPr>
        <p:txBody>
          <a:bodyPr wrap="square" rtlCol="0">
            <a:spAutoFit/>
          </a:bodyPr>
          <a:lstStyle/>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spoke to the claims rep at Company X and they told him they are only required by law to </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cover $19/day but were doing him a favor and covering $29/day. </a:t>
            </a:r>
          </a:p>
          <a:p>
            <a:pPr indent="457200">
              <a:lnSpc>
                <a:spcPct val="107000"/>
              </a:lnSpc>
            </a:pP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he was hit by the other party and he is going through their insurance directly, </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shouldn’t he have a rental comparable to his current vehicle and they cover the</a:t>
            </a: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appropriate cost? </a:t>
            </a:r>
          </a:p>
          <a:p>
            <a:pPr indent="457200">
              <a:lnSpc>
                <a:spcPct val="107000"/>
              </a:lnSpc>
            </a:pP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should he do? </a:t>
            </a:r>
          </a:p>
          <a:p>
            <a:pPr marL="0" marR="0" indent="457200">
              <a:lnSpc>
                <a:spcPct val="107000"/>
              </a:lnSpc>
              <a:spcBef>
                <a:spcPts val="0"/>
              </a:spcBef>
              <a:spcAft>
                <a:spcPts val="0"/>
              </a:spcAft>
            </a:pP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94719A5-7AC2-A003-3CE1-D44A0C362715}"/>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Tree>
    <p:extLst>
      <p:ext uri="{BB962C8B-B14F-4D97-AF65-F5344CB8AC3E}">
        <p14:creationId xmlns:p14="http://schemas.microsoft.com/office/powerpoint/2010/main" val="39398868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50E67B-160E-54B7-18AE-C2E684E92ADA}"/>
              </a:ext>
            </a:extLst>
          </p:cNvPr>
          <p:cNvSpPr txBox="1"/>
          <p:nvPr/>
        </p:nvSpPr>
        <p:spPr>
          <a:xfrm>
            <a:off x="586409" y="556591"/>
            <a:ext cx="10296939" cy="5262979"/>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So …when you say “parking lot” …</a:t>
            </a:r>
          </a:p>
          <a:p>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was your insured parked and hit …</a:t>
            </a: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	or moving and hit.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 your insured was “moving”…even though the other vehicle might be MORE at fault your insured would still have SOME fault …and then Company X would only be responsible for the % of daily rate that their insured was at fault.</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 your insured was parked, then they are 100% responsible for entire cost.  </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Either way  see attached letter written by a former Lawyer for MA DOI citing a MA COURT CASE that said “comparable vehicle” was due and a federal law also says same.</a:t>
            </a:r>
          </a:p>
          <a:p>
            <a:endParaRPr lang="en-US" sz="2400" b="1" dirty="0"/>
          </a:p>
        </p:txBody>
      </p:sp>
      <p:sp>
        <p:nvSpPr>
          <p:cNvPr id="6" name="TextBox 5">
            <a:extLst>
              <a:ext uri="{FF2B5EF4-FFF2-40B4-BE49-F238E27FC236}">
                <a16:creationId xmlns:a16="http://schemas.microsoft.com/office/drawing/2014/main" id="{44808626-2EA3-AE9D-05F7-FEF794D7BFBF}"/>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
        <p:nvSpPr>
          <p:cNvPr id="3" name="TextBox 2">
            <a:extLst>
              <a:ext uri="{FF2B5EF4-FFF2-40B4-BE49-F238E27FC236}">
                <a16:creationId xmlns:a16="http://schemas.microsoft.com/office/drawing/2014/main" id="{0BD60C6C-2DE9-82C9-6AF9-4009C3FDED8C}"/>
              </a:ext>
            </a:extLst>
          </p:cNvPr>
          <p:cNvSpPr txBox="1"/>
          <p:nvPr/>
        </p:nvSpPr>
        <p:spPr>
          <a:xfrm>
            <a:off x="675860" y="5516579"/>
            <a:ext cx="10296939" cy="1569660"/>
          </a:xfrm>
          <a:prstGeom prst="rect">
            <a:avLst/>
          </a:prstGeom>
          <a:noFill/>
        </p:spPr>
        <p:txBody>
          <a:bodyPr wrap="square" rtlCol="0">
            <a:spAutoFit/>
          </a:bodyPr>
          <a:lstStyle/>
          <a:p>
            <a:r>
              <a:rPr lang="en-US" sz="2400" b="1" dirty="0">
                <a:solidFill>
                  <a:srgbClr val="FF0000"/>
                </a:solidFill>
              </a:rPr>
              <a:t>Agent responded</a:t>
            </a:r>
          </a:p>
          <a:p>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was parked, inside a store and the vehicle next to him scrapped the side of his car when they were pulling out of the spot. </a:t>
            </a:r>
          </a:p>
          <a:p>
            <a:r>
              <a:rPr lang="en-US" sz="2400" b="1" dirty="0">
                <a:solidFill>
                  <a:srgbClr val="FF0000"/>
                </a:solidFill>
              </a:rPr>
              <a:t> </a:t>
            </a:r>
          </a:p>
        </p:txBody>
      </p:sp>
    </p:spTree>
    <p:extLst>
      <p:ext uri="{BB962C8B-B14F-4D97-AF65-F5344CB8AC3E}">
        <p14:creationId xmlns:p14="http://schemas.microsoft.com/office/powerpoint/2010/main" val="8982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79209-488C-4F97-B641-F9AF767DC5A9}"/>
              </a:ext>
            </a:extLst>
          </p:cNvPr>
          <p:cNvSpPr>
            <a:spLocks noGrp="1"/>
          </p:cNvSpPr>
          <p:nvPr>
            <p:ph type="sldNum" sz="quarter" idx="12"/>
          </p:nvPr>
        </p:nvSpPr>
        <p:spPr/>
        <p:txBody>
          <a:bodyPr/>
          <a:lstStyle/>
          <a:p>
            <a:fld id="{4E831BBE-9238-422D-A6B8-5DF342D5FC5E}" type="slidenum">
              <a:rPr lang="en-US" smtClean="0"/>
              <a:t>9</a:t>
            </a:fld>
            <a:endParaRPr lang="en-US"/>
          </a:p>
        </p:txBody>
      </p:sp>
      <p:sp>
        <p:nvSpPr>
          <p:cNvPr id="5" name="TextBox 4">
            <a:extLst>
              <a:ext uri="{FF2B5EF4-FFF2-40B4-BE49-F238E27FC236}">
                <a16:creationId xmlns:a16="http://schemas.microsoft.com/office/drawing/2014/main" id="{54368A44-123E-A722-3836-ACDA5E65D0CA}"/>
              </a:ext>
            </a:extLst>
          </p:cNvPr>
          <p:cNvSpPr txBox="1"/>
          <p:nvPr/>
        </p:nvSpPr>
        <p:spPr>
          <a:xfrm>
            <a:off x="166109" y="0"/>
            <a:ext cx="4028204" cy="369332"/>
          </a:xfrm>
          <a:prstGeom prst="rect">
            <a:avLst/>
          </a:prstGeom>
          <a:noFill/>
        </p:spPr>
        <p:txBody>
          <a:bodyPr wrap="square" rtlCol="0">
            <a:spAutoFit/>
          </a:bodyPr>
          <a:lstStyle/>
          <a:p>
            <a:r>
              <a:rPr lang="en-US" b="1" dirty="0">
                <a:highlight>
                  <a:srgbClr val="FFFF00"/>
                </a:highlight>
              </a:rPr>
              <a:t>MAP and long term rental</a:t>
            </a:r>
          </a:p>
        </p:txBody>
      </p:sp>
      <p:sp>
        <p:nvSpPr>
          <p:cNvPr id="9" name="Text Box 15">
            <a:extLst>
              <a:ext uri="{FF2B5EF4-FFF2-40B4-BE49-F238E27FC236}">
                <a16:creationId xmlns:a16="http://schemas.microsoft.com/office/drawing/2014/main" id="{D45B53A8-C4F9-CF29-9E08-211421F5D1C3}"/>
              </a:ext>
            </a:extLst>
          </p:cNvPr>
          <p:cNvSpPr txBox="1">
            <a:spLocks noChangeArrowheads="1"/>
          </p:cNvSpPr>
          <p:nvPr/>
        </p:nvSpPr>
        <p:spPr bwMode="auto">
          <a:xfrm>
            <a:off x="294640" y="494052"/>
            <a:ext cx="29971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 M-0051S can remove the exclusion from parts 4-9</a:t>
            </a:r>
          </a:p>
        </p:txBody>
      </p:sp>
      <p:pic>
        <p:nvPicPr>
          <p:cNvPr id="7" name="Picture 6">
            <a:extLst>
              <a:ext uri="{FF2B5EF4-FFF2-40B4-BE49-F238E27FC236}">
                <a16:creationId xmlns:a16="http://schemas.microsoft.com/office/drawing/2014/main" id="{068FF475-443A-B365-2187-C5F82CE9CF4C}"/>
              </a:ext>
            </a:extLst>
          </p:cNvPr>
          <p:cNvPicPr>
            <a:picLocks noChangeAspect="1"/>
          </p:cNvPicPr>
          <p:nvPr/>
        </p:nvPicPr>
        <p:blipFill>
          <a:blip r:embed="rId2"/>
          <a:stretch>
            <a:fillRect/>
          </a:stretch>
        </p:blipFill>
        <p:spPr>
          <a:xfrm>
            <a:off x="3965379" y="0"/>
            <a:ext cx="5495935" cy="6563360"/>
          </a:xfrm>
          <a:prstGeom prst="rect">
            <a:avLst/>
          </a:prstGeom>
          <a:ln w="76200">
            <a:solidFill>
              <a:srgbClr val="0070C0"/>
            </a:solidFill>
          </a:ln>
        </p:spPr>
      </p:pic>
    </p:spTree>
    <p:extLst>
      <p:ext uri="{BB962C8B-B14F-4D97-AF65-F5344CB8AC3E}">
        <p14:creationId xmlns:p14="http://schemas.microsoft.com/office/powerpoint/2010/main" val="39263841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a:extLst>
              <a:ext uri="{FF2B5EF4-FFF2-40B4-BE49-F238E27FC236}">
                <a16:creationId xmlns:a16="http://schemas.microsoft.com/office/drawing/2014/main" id="{FB97CB1C-81E0-4FB2-AB01-394A18A29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B3A8AF-CAE1-43E8-8AFB-23166865D550}" type="slidenum">
              <a:rPr lang="en-US" altLang="en-US" sz="1200">
                <a:solidFill>
                  <a:srgbClr val="898989"/>
                </a:solidFill>
              </a:rPr>
              <a:pPr>
                <a:spcBef>
                  <a:spcPct val="0"/>
                </a:spcBef>
                <a:buFontTx/>
                <a:buNone/>
              </a:pPr>
              <a:t>90</a:t>
            </a:fld>
            <a:endParaRPr lang="en-US" altLang="en-US" sz="1200">
              <a:solidFill>
                <a:srgbClr val="898989"/>
              </a:solidFill>
            </a:endParaRPr>
          </a:p>
        </p:txBody>
      </p:sp>
      <p:sp>
        <p:nvSpPr>
          <p:cNvPr id="5" name="TextBox 4">
            <a:extLst>
              <a:ext uri="{FF2B5EF4-FFF2-40B4-BE49-F238E27FC236}">
                <a16:creationId xmlns:a16="http://schemas.microsoft.com/office/drawing/2014/main" id="{5A952A68-82F1-4545-A013-9885FE9B3AFC}"/>
              </a:ext>
            </a:extLst>
          </p:cNvPr>
          <p:cNvSpPr txBox="1"/>
          <p:nvPr/>
        </p:nvSpPr>
        <p:spPr>
          <a:xfrm>
            <a:off x="0" y="871577"/>
            <a:ext cx="11877575" cy="1394677"/>
          </a:xfrm>
          <a:prstGeom prst="rect">
            <a:avLst/>
          </a:prstGeom>
          <a:noFill/>
        </p:spPr>
        <p:txBody>
          <a:bodyPr wrap="square" rtlCol="0">
            <a:spAutoFit/>
          </a:bodyPr>
          <a:lstStyle/>
          <a:p>
            <a:r>
              <a:rPr lang="en-US" sz="2800" b="1" dirty="0"/>
              <a:t>When your insured is the victim in an accident and needs to approach the “at fault” party for car rental expenses …what can your insured expect?</a:t>
            </a:r>
          </a:p>
          <a:p>
            <a:pPr marL="0" marR="0">
              <a:lnSpc>
                <a:spcPct val="107000"/>
              </a:lnSpc>
              <a:spcBef>
                <a:spcPts val="0"/>
              </a:spcBef>
              <a:spcAft>
                <a:spcPts val="0"/>
              </a:spcAft>
            </a:pPr>
            <a:endParaRPr lang="en-US" sz="2800" b="1" dirty="0"/>
          </a:p>
        </p:txBody>
      </p:sp>
      <p:pic>
        <p:nvPicPr>
          <p:cNvPr id="6" name="Picture 5">
            <a:extLst>
              <a:ext uri="{FF2B5EF4-FFF2-40B4-BE49-F238E27FC236}">
                <a16:creationId xmlns:a16="http://schemas.microsoft.com/office/drawing/2014/main" id="{AAB8D14A-A678-4A52-9036-0A8998D3AC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7737" y="2182606"/>
            <a:ext cx="8223752" cy="2453110"/>
          </a:xfrm>
          <a:prstGeom prst="rect">
            <a:avLst/>
          </a:prstGeom>
          <a:noFill/>
          <a:ln w="25400">
            <a:solidFill>
              <a:srgbClr val="FF0000"/>
            </a:solidFill>
          </a:ln>
        </p:spPr>
      </p:pic>
      <p:sp>
        <p:nvSpPr>
          <p:cNvPr id="4" name="TextBox 3">
            <a:extLst>
              <a:ext uri="{FF2B5EF4-FFF2-40B4-BE49-F238E27FC236}">
                <a16:creationId xmlns:a16="http://schemas.microsoft.com/office/drawing/2014/main" id="{E5EDCD94-656E-4ABD-846D-B2AF96C6D06B}"/>
              </a:ext>
            </a:extLst>
          </p:cNvPr>
          <p:cNvSpPr txBox="1"/>
          <p:nvPr/>
        </p:nvSpPr>
        <p:spPr>
          <a:xfrm>
            <a:off x="1203158" y="4793381"/>
            <a:ext cx="9567511" cy="1906291"/>
          </a:xfrm>
          <a:prstGeom prst="rect">
            <a:avLst/>
          </a:prstGeom>
          <a:noFill/>
        </p:spPr>
        <p:txBody>
          <a:bodyPr wrap="square" rtlCol="0">
            <a:spAutoFit/>
          </a:bodyPr>
          <a:lstStyle/>
          <a:p>
            <a:pPr marL="137160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Part 4 pays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	 Damage to, loss of use of and sales tax</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	When legally responsible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cxnSp>
        <p:nvCxnSpPr>
          <p:cNvPr id="8" name="Straight Connector 7">
            <a:extLst>
              <a:ext uri="{FF2B5EF4-FFF2-40B4-BE49-F238E27FC236}">
                <a16:creationId xmlns:a16="http://schemas.microsoft.com/office/drawing/2014/main" id="{51A0E097-5555-4F82-9B32-E6CBFD27E063}"/>
              </a:ext>
            </a:extLst>
          </p:cNvPr>
          <p:cNvCxnSpPr/>
          <p:nvPr/>
        </p:nvCxnSpPr>
        <p:spPr>
          <a:xfrm>
            <a:off x="2935705" y="2983832"/>
            <a:ext cx="60061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3E95E-7A09-4BAD-AC90-679C04587FA8}"/>
              </a:ext>
            </a:extLst>
          </p:cNvPr>
          <p:cNvCxnSpPr/>
          <p:nvPr/>
        </p:nvCxnSpPr>
        <p:spPr>
          <a:xfrm>
            <a:off x="2541069" y="3234088"/>
            <a:ext cx="40522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ED9C25-214F-4A8C-82F0-5DC4F6B191E0}"/>
              </a:ext>
            </a:extLst>
          </p:cNvPr>
          <p:cNvCxnSpPr/>
          <p:nvPr/>
        </p:nvCxnSpPr>
        <p:spPr>
          <a:xfrm>
            <a:off x="2550695" y="3811604"/>
            <a:ext cx="51880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EBED3B-9106-4C64-AB0A-03C99B9AAAD8}"/>
              </a:ext>
            </a:extLst>
          </p:cNvPr>
          <p:cNvCxnSpPr/>
          <p:nvPr/>
        </p:nvCxnSpPr>
        <p:spPr>
          <a:xfrm>
            <a:off x="5582653" y="3609474"/>
            <a:ext cx="33592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7CA475-61B2-2112-A139-3EFEAB154A80}"/>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Tree>
    <p:extLst>
      <p:ext uri="{BB962C8B-B14F-4D97-AF65-F5344CB8AC3E}">
        <p14:creationId xmlns:p14="http://schemas.microsoft.com/office/powerpoint/2010/main" val="35153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a:extLst>
              <a:ext uri="{FF2B5EF4-FFF2-40B4-BE49-F238E27FC236}">
                <a16:creationId xmlns:a16="http://schemas.microsoft.com/office/drawing/2014/main" id="{FB97CB1C-81E0-4FB2-AB01-394A18A29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B3A8AF-CAE1-43E8-8AFB-23166865D550}" type="slidenum">
              <a:rPr lang="en-US" altLang="en-US" sz="1200">
                <a:solidFill>
                  <a:srgbClr val="898989"/>
                </a:solidFill>
              </a:rPr>
              <a:pPr>
                <a:spcBef>
                  <a:spcPct val="0"/>
                </a:spcBef>
                <a:buFontTx/>
                <a:buNone/>
              </a:pPr>
              <a:t>91</a:t>
            </a:fld>
            <a:endParaRPr lang="en-US" altLang="en-US" sz="1200">
              <a:solidFill>
                <a:srgbClr val="898989"/>
              </a:solidFill>
            </a:endParaRPr>
          </a:p>
        </p:txBody>
      </p:sp>
      <p:sp>
        <p:nvSpPr>
          <p:cNvPr id="3" name="TextBox 2">
            <a:extLst>
              <a:ext uri="{FF2B5EF4-FFF2-40B4-BE49-F238E27FC236}">
                <a16:creationId xmlns:a16="http://schemas.microsoft.com/office/drawing/2014/main" id="{5159EE30-BBCB-43F2-B7F5-EE6E568AEA0D}"/>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
        <p:nvSpPr>
          <p:cNvPr id="4" name="TextBox 3">
            <a:extLst>
              <a:ext uri="{FF2B5EF4-FFF2-40B4-BE49-F238E27FC236}">
                <a16:creationId xmlns:a16="http://schemas.microsoft.com/office/drawing/2014/main" id="{E5EDCD94-656E-4ABD-846D-B2AF96C6D06B}"/>
              </a:ext>
            </a:extLst>
          </p:cNvPr>
          <p:cNvSpPr txBox="1"/>
          <p:nvPr/>
        </p:nvSpPr>
        <p:spPr>
          <a:xfrm>
            <a:off x="0" y="774168"/>
            <a:ext cx="11492564" cy="2246769"/>
          </a:xfrm>
          <a:prstGeom prst="rect">
            <a:avLst/>
          </a:prstGeom>
          <a:noFill/>
        </p:spPr>
        <p:txBody>
          <a:bodyPr wrap="square" rtlCol="0">
            <a:spAutoFit/>
          </a:bodyPr>
          <a:lstStyle/>
          <a:p>
            <a:r>
              <a:rPr lang="en-US" sz="2800" b="1" dirty="0"/>
              <a:t>The legal theory is “comparable” vehicle</a:t>
            </a:r>
          </a:p>
          <a:p>
            <a:endParaRPr lang="en-US" sz="2800" b="1" dirty="0"/>
          </a:p>
          <a:p>
            <a:r>
              <a:rPr lang="en-US" sz="2800" b="1" dirty="0"/>
              <a:t> MA court case ANTOKOL v. Barber 248 Mass 393 148 N.E. 350</a:t>
            </a:r>
          </a:p>
          <a:p>
            <a:r>
              <a:rPr lang="en-US" sz="2800" b="1" dirty="0"/>
              <a:t>USA general rule 8 AM </a:t>
            </a:r>
            <a:r>
              <a:rPr lang="en-US" sz="2800" b="1" dirty="0" err="1"/>
              <a:t>Jur</a:t>
            </a:r>
            <a:r>
              <a:rPr lang="en-US" sz="2800" b="1" dirty="0"/>
              <a:t> 2d Automobiles &amp; Highway Traffic s.1315</a:t>
            </a:r>
          </a:p>
          <a:p>
            <a:endParaRPr lang="en-US" sz="2800" b="1" dirty="0"/>
          </a:p>
        </p:txBody>
      </p:sp>
      <p:sp>
        <p:nvSpPr>
          <p:cNvPr id="7" name="TextBox 6">
            <a:extLst>
              <a:ext uri="{FF2B5EF4-FFF2-40B4-BE49-F238E27FC236}">
                <a16:creationId xmlns:a16="http://schemas.microsoft.com/office/drawing/2014/main" id="{52F8554F-A1B8-4293-9537-C37D451ACD1F}"/>
              </a:ext>
            </a:extLst>
          </p:cNvPr>
          <p:cNvSpPr txBox="1"/>
          <p:nvPr/>
        </p:nvSpPr>
        <p:spPr>
          <a:xfrm>
            <a:off x="125128" y="3550326"/>
            <a:ext cx="11492564" cy="3289362"/>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MA is a comparative fault state </a:t>
            </a:r>
            <a:r>
              <a:rPr lang="en-US" sz="28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so one can only collect that amount they are NOT at fault</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MA surcharges are based on 211 CMR 74 Standards of fault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28600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Fault assignment for purposes of SDIP assignment is 51% or</a:t>
            </a:r>
          </a:p>
          <a:p>
            <a:pPr marL="2286000" marR="0" indent="-45720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more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2224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a:extLst>
              <a:ext uri="{FF2B5EF4-FFF2-40B4-BE49-F238E27FC236}">
                <a16:creationId xmlns:a16="http://schemas.microsoft.com/office/drawing/2014/main" id="{FB97CB1C-81E0-4FB2-AB01-394A18A29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B3A8AF-CAE1-43E8-8AFB-23166865D550}" type="slidenum">
              <a:rPr lang="en-US" altLang="en-US" sz="1200">
                <a:solidFill>
                  <a:srgbClr val="898989"/>
                </a:solidFill>
              </a:rPr>
              <a:pPr>
                <a:spcBef>
                  <a:spcPct val="0"/>
                </a:spcBef>
                <a:buFontTx/>
                <a:buNone/>
              </a:pPr>
              <a:t>92</a:t>
            </a:fld>
            <a:endParaRPr lang="en-US" altLang="en-US" sz="1200">
              <a:solidFill>
                <a:srgbClr val="898989"/>
              </a:solidFill>
            </a:endParaRPr>
          </a:p>
        </p:txBody>
      </p:sp>
      <p:sp>
        <p:nvSpPr>
          <p:cNvPr id="4" name="TextBox 3">
            <a:extLst>
              <a:ext uri="{FF2B5EF4-FFF2-40B4-BE49-F238E27FC236}">
                <a16:creationId xmlns:a16="http://schemas.microsoft.com/office/drawing/2014/main" id="{E5EDCD94-656E-4ABD-846D-B2AF96C6D06B}"/>
              </a:ext>
            </a:extLst>
          </p:cNvPr>
          <p:cNvSpPr txBox="1"/>
          <p:nvPr/>
        </p:nvSpPr>
        <p:spPr>
          <a:xfrm>
            <a:off x="0" y="1343838"/>
            <a:ext cx="11492564" cy="1446550"/>
          </a:xfrm>
          <a:prstGeom prst="rect">
            <a:avLst/>
          </a:prstGeom>
          <a:noFill/>
        </p:spPr>
        <p:txBody>
          <a:bodyPr wrap="square" rtlCol="0">
            <a:spAutoFit/>
          </a:bodyPr>
          <a:lstStyle/>
          <a:p>
            <a:r>
              <a:rPr lang="en-US" sz="2800" b="1" dirty="0"/>
              <a:t>Court assignment for damages is based on rules of the road</a:t>
            </a:r>
          </a:p>
          <a:p>
            <a:r>
              <a:rPr lang="en-US" sz="2400" b="1" dirty="0"/>
              <a:t>MGL 231 s. 95</a:t>
            </a:r>
          </a:p>
          <a:p>
            <a:r>
              <a:rPr lang="en-US" sz="3600" b="1" dirty="0"/>
              <a:t>	</a:t>
            </a:r>
            <a:endParaRPr lang="en-US" sz="4800" b="1" dirty="0"/>
          </a:p>
        </p:txBody>
      </p:sp>
      <p:pic>
        <p:nvPicPr>
          <p:cNvPr id="8" name="Picture 7">
            <a:extLst>
              <a:ext uri="{FF2B5EF4-FFF2-40B4-BE49-F238E27FC236}">
                <a16:creationId xmlns:a16="http://schemas.microsoft.com/office/drawing/2014/main" id="{17665194-CA30-4E3E-AE0B-208826DA232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07" y="2472990"/>
            <a:ext cx="7076573" cy="3562049"/>
          </a:xfrm>
          <a:prstGeom prst="rect">
            <a:avLst/>
          </a:prstGeom>
          <a:noFill/>
          <a:ln w="25400">
            <a:solidFill>
              <a:schemeClr val="accent1"/>
            </a:solidFill>
          </a:ln>
        </p:spPr>
      </p:pic>
      <p:sp>
        <p:nvSpPr>
          <p:cNvPr id="9" name="TextBox 8">
            <a:extLst>
              <a:ext uri="{FF2B5EF4-FFF2-40B4-BE49-F238E27FC236}">
                <a16:creationId xmlns:a16="http://schemas.microsoft.com/office/drawing/2014/main" id="{BB21D5B2-BF09-8FD7-99D2-1B683777B28F}"/>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Tree>
    <p:extLst>
      <p:ext uri="{BB962C8B-B14F-4D97-AF65-F5344CB8AC3E}">
        <p14:creationId xmlns:p14="http://schemas.microsoft.com/office/powerpoint/2010/main" val="30253324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a:extLst>
              <a:ext uri="{FF2B5EF4-FFF2-40B4-BE49-F238E27FC236}">
                <a16:creationId xmlns:a16="http://schemas.microsoft.com/office/drawing/2014/main" id="{FB97CB1C-81E0-4FB2-AB01-394A18A29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B3A8AF-CAE1-43E8-8AFB-23166865D550}" type="slidenum">
              <a:rPr lang="en-US" altLang="en-US" sz="1200">
                <a:solidFill>
                  <a:srgbClr val="898989"/>
                </a:solidFill>
              </a:rPr>
              <a:pPr>
                <a:spcBef>
                  <a:spcPct val="0"/>
                </a:spcBef>
                <a:buFontTx/>
                <a:buNone/>
              </a:pPr>
              <a:t>93</a:t>
            </a:fld>
            <a:endParaRPr lang="en-US" altLang="en-US" sz="1200">
              <a:solidFill>
                <a:srgbClr val="898989"/>
              </a:solidFill>
            </a:endParaRPr>
          </a:p>
        </p:txBody>
      </p:sp>
      <p:sp>
        <p:nvSpPr>
          <p:cNvPr id="4" name="TextBox 3">
            <a:extLst>
              <a:ext uri="{FF2B5EF4-FFF2-40B4-BE49-F238E27FC236}">
                <a16:creationId xmlns:a16="http://schemas.microsoft.com/office/drawing/2014/main" id="{E5EDCD94-656E-4ABD-846D-B2AF96C6D06B}"/>
              </a:ext>
            </a:extLst>
          </p:cNvPr>
          <p:cNvSpPr txBox="1"/>
          <p:nvPr/>
        </p:nvSpPr>
        <p:spPr>
          <a:xfrm>
            <a:off x="77002" y="737446"/>
            <a:ext cx="3206265" cy="954107"/>
          </a:xfrm>
          <a:prstGeom prst="rect">
            <a:avLst/>
          </a:prstGeom>
          <a:noFill/>
        </p:spPr>
        <p:txBody>
          <a:bodyPr wrap="square" rtlCol="0">
            <a:spAutoFit/>
          </a:bodyPr>
          <a:lstStyle/>
          <a:p>
            <a:r>
              <a:rPr lang="en-US" sz="2800" b="1" dirty="0"/>
              <a:t>Legal theory for comparable vehicle </a:t>
            </a:r>
          </a:p>
        </p:txBody>
      </p:sp>
      <p:pic>
        <p:nvPicPr>
          <p:cNvPr id="6" name="Picture 5">
            <a:extLst>
              <a:ext uri="{FF2B5EF4-FFF2-40B4-BE49-F238E27FC236}">
                <a16:creationId xmlns:a16="http://schemas.microsoft.com/office/drawing/2014/main" id="{084701CF-F052-4DC6-9487-3DF613C9669F}"/>
              </a:ext>
            </a:extLst>
          </p:cNvPr>
          <p:cNvPicPr>
            <a:picLocks noChangeAspect="1"/>
          </p:cNvPicPr>
          <p:nvPr/>
        </p:nvPicPr>
        <p:blipFill>
          <a:blip r:embed="rId3"/>
          <a:stretch>
            <a:fillRect/>
          </a:stretch>
        </p:blipFill>
        <p:spPr>
          <a:xfrm>
            <a:off x="3988350" y="136524"/>
            <a:ext cx="4819403" cy="6584951"/>
          </a:xfrm>
          <a:prstGeom prst="rect">
            <a:avLst/>
          </a:prstGeom>
          <a:ln w="57150">
            <a:solidFill>
              <a:srgbClr val="0070C0"/>
            </a:solidFill>
          </a:ln>
        </p:spPr>
      </p:pic>
      <p:sp>
        <p:nvSpPr>
          <p:cNvPr id="5" name="Arrow: Right 4">
            <a:extLst>
              <a:ext uri="{FF2B5EF4-FFF2-40B4-BE49-F238E27FC236}">
                <a16:creationId xmlns:a16="http://schemas.microsoft.com/office/drawing/2014/main" id="{32BE1F90-76F0-41AE-90C5-E0A3EF46D3BA}"/>
              </a:ext>
            </a:extLst>
          </p:cNvPr>
          <p:cNvSpPr/>
          <p:nvPr/>
        </p:nvSpPr>
        <p:spPr>
          <a:xfrm>
            <a:off x="3145072" y="474525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4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a:extLst>
              <a:ext uri="{FF2B5EF4-FFF2-40B4-BE49-F238E27FC236}">
                <a16:creationId xmlns:a16="http://schemas.microsoft.com/office/drawing/2014/main" id="{FB97CB1C-81E0-4FB2-AB01-394A18A29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B3A8AF-CAE1-43E8-8AFB-23166865D550}" type="slidenum">
              <a:rPr lang="en-US" altLang="en-US" sz="1200">
                <a:solidFill>
                  <a:srgbClr val="898989"/>
                </a:solidFill>
              </a:rPr>
              <a:pPr>
                <a:spcBef>
                  <a:spcPct val="0"/>
                </a:spcBef>
                <a:buFontTx/>
                <a:buNone/>
              </a:pPr>
              <a:t>94</a:t>
            </a:fld>
            <a:endParaRPr lang="en-US" altLang="en-US" sz="1200">
              <a:solidFill>
                <a:srgbClr val="898989"/>
              </a:solidFill>
            </a:endParaRPr>
          </a:p>
        </p:txBody>
      </p:sp>
      <p:sp>
        <p:nvSpPr>
          <p:cNvPr id="4" name="TextBox 3">
            <a:extLst>
              <a:ext uri="{FF2B5EF4-FFF2-40B4-BE49-F238E27FC236}">
                <a16:creationId xmlns:a16="http://schemas.microsoft.com/office/drawing/2014/main" id="{E5EDCD94-656E-4ABD-846D-B2AF96C6D06B}"/>
              </a:ext>
            </a:extLst>
          </p:cNvPr>
          <p:cNvSpPr txBox="1"/>
          <p:nvPr/>
        </p:nvSpPr>
        <p:spPr>
          <a:xfrm>
            <a:off x="77002" y="737446"/>
            <a:ext cx="3522846" cy="6055504"/>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Carrier should not restrict to $ value they think is appropriate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Claimant should research multiple rental places for comparable values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t> </a:t>
            </a:r>
          </a:p>
        </p:txBody>
      </p:sp>
      <p:pic>
        <p:nvPicPr>
          <p:cNvPr id="7" name="Picture 6">
            <a:extLst>
              <a:ext uri="{FF2B5EF4-FFF2-40B4-BE49-F238E27FC236}">
                <a16:creationId xmlns:a16="http://schemas.microsoft.com/office/drawing/2014/main" id="{F237B1D9-206C-445C-AA06-AF701EDAD5A0}"/>
              </a:ext>
            </a:extLst>
          </p:cNvPr>
          <p:cNvPicPr>
            <a:picLocks noChangeAspect="1"/>
          </p:cNvPicPr>
          <p:nvPr/>
        </p:nvPicPr>
        <p:blipFill>
          <a:blip r:embed="rId3"/>
          <a:stretch>
            <a:fillRect/>
          </a:stretch>
        </p:blipFill>
        <p:spPr>
          <a:xfrm>
            <a:off x="3988744" y="400110"/>
            <a:ext cx="6928834" cy="4241260"/>
          </a:xfrm>
          <a:prstGeom prst="rect">
            <a:avLst/>
          </a:prstGeom>
          <a:ln w="38100">
            <a:solidFill>
              <a:srgbClr val="0070C0"/>
            </a:solidFill>
          </a:ln>
        </p:spPr>
      </p:pic>
      <p:sp>
        <p:nvSpPr>
          <p:cNvPr id="9" name="TextBox 8">
            <a:extLst>
              <a:ext uri="{FF2B5EF4-FFF2-40B4-BE49-F238E27FC236}">
                <a16:creationId xmlns:a16="http://schemas.microsoft.com/office/drawing/2014/main" id="{4A78D386-D584-2672-4CB8-69E41B7C9B11}"/>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Tree>
    <p:extLst>
      <p:ext uri="{BB962C8B-B14F-4D97-AF65-F5344CB8AC3E}">
        <p14:creationId xmlns:p14="http://schemas.microsoft.com/office/powerpoint/2010/main" val="36442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a:extLst>
              <a:ext uri="{FF2B5EF4-FFF2-40B4-BE49-F238E27FC236}">
                <a16:creationId xmlns:a16="http://schemas.microsoft.com/office/drawing/2014/main" id="{FB97CB1C-81E0-4FB2-AB01-394A18A29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B3A8AF-CAE1-43E8-8AFB-23166865D550}" type="slidenum">
              <a:rPr lang="en-US" altLang="en-US" sz="1200">
                <a:solidFill>
                  <a:srgbClr val="898989"/>
                </a:solidFill>
              </a:rPr>
              <a:pPr>
                <a:spcBef>
                  <a:spcPct val="0"/>
                </a:spcBef>
                <a:buFontTx/>
                <a:buNone/>
              </a:pPr>
              <a:t>95</a:t>
            </a:fld>
            <a:endParaRPr lang="en-US" altLang="en-US" sz="1200">
              <a:solidFill>
                <a:srgbClr val="898989"/>
              </a:solidFill>
            </a:endParaRPr>
          </a:p>
        </p:txBody>
      </p:sp>
      <p:sp>
        <p:nvSpPr>
          <p:cNvPr id="4" name="TextBox 3">
            <a:extLst>
              <a:ext uri="{FF2B5EF4-FFF2-40B4-BE49-F238E27FC236}">
                <a16:creationId xmlns:a16="http://schemas.microsoft.com/office/drawing/2014/main" id="{E5EDCD94-656E-4ABD-846D-B2AF96C6D06B}"/>
              </a:ext>
            </a:extLst>
          </p:cNvPr>
          <p:cNvSpPr txBox="1"/>
          <p:nvPr/>
        </p:nvSpPr>
        <p:spPr>
          <a:xfrm>
            <a:off x="77001" y="737446"/>
            <a:ext cx="11184033" cy="6134436"/>
          </a:xfrm>
          <a:prstGeom prst="rect">
            <a:avLst/>
          </a:prstGeom>
          <a:noFill/>
        </p:spPr>
        <p:txBody>
          <a:bodyPr wrap="square" rtlCol="0">
            <a:spAutoFit/>
          </a:bodyPr>
          <a:lstStyle/>
          <a:p>
            <a:r>
              <a:rPr lang="en-US" sz="2800" b="1" dirty="0"/>
              <a:t>Since Company X sent your client … then they should be stuck with the entire charge.  </a:t>
            </a:r>
          </a:p>
          <a:p>
            <a:endParaRPr lang="en-US" sz="2800" b="1" dirty="0"/>
          </a:p>
          <a:p>
            <a:r>
              <a:rPr lang="en-US" sz="2800" b="1" dirty="0"/>
              <a:t>Company X should have been more specific with Enterprise </a:t>
            </a:r>
          </a:p>
          <a:p>
            <a:endParaRPr lang="en-US" sz="2800" b="1" dirty="0"/>
          </a:p>
          <a:p>
            <a:r>
              <a:rPr lang="en-US" sz="2800" b="1" dirty="0"/>
              <a:t>Tell the client to make a consumer complaint …it’s free and I wonder if when Company X  gets the notice from MA DOI they will just pay the difference.  </a:t>
            </a:r>
          </a:p>
          <a:p>
            <a:r>
              <a:rPr lang="en-US" sz="2800" b="1" u="sng" dirty="0">
                <a:hlinkClick r:id="rId3"/>
              </a:rPr>
              <a:t>https://www.mass.gov/how-to/file-a-consumer-complaint</a:t>
            </a:r>
            <a:endParaRPr lang="en-US" sz="2800" b="1" dirty="0"/>
          </a:p>
          <a:p>
            <a:endParaRPr lang="en-US" sz="2800" b="1" dirty="0"/>
          </a:p>
          <a:p>
            <a:r>
              <a:rPr lang="en-US" sz="2800" b="1" dirty="0"/>
              <a:t>Might mention that lying about a law that states $19.00 a day when there is NONE …might be something the press might like to hear about …as well as the MA DOI </a:t>
            </a:r>
          </a:p>
          <a:p>
            <a:pPr marL="0" marR="0">
              <a:lnSpc>
                <a:spcPct val="107000"/>
              </a:lnSpc>
              <a:spcBef>
                <a:spcPts val="0"/>
              </a:spcBef>
              <a:spcAft>
                <a:spcPts val="0"/>
              </a:spcAft>
            </a:pPr>
            <a:endParaRPr lang="en-US" sz="2800" b="1" dirty="0"/>
          </a:p>
        </p:txBody>
      </p:sp>
      <p:sp>
        <p:nvSpPr>
          <p:cNvPr id="9" name="TextBox 8">
            <a:extLst>
              <a:ext uri="{FF2B5EF4-FFF2-40B4-BE49-F238E27FC236}">
                <a16:creationId xmlns:a16="http://schemas.microsoft.com/office/drawing/2014/main" id="{4A78D386-D584-2672-4CB8-69E41B7C9B11}"/>
              </a:ext>
            </a:extLst>
          </p:cNvPr>
          <p:cNvSpPr txBox="1"/>
          <p:nvPr/>
        </p:nvSpPr>
        <p:spPr>
          <a:xfrm>
            <a:off x="0" y="0"/>
            <a:ext cx="5999747" cy="400110"/>
          </a:xfrm>
          <a:prstGeom prst="rect">
            <a:avLst/>
          </a:prstGeom>
          <a:noFill/>
        </p:spPr>
        <p:txBody>
          <a:bodyPr wrap="square" rtlCol="0">
            <a:spAutoFit/>
          </a:bodyPr>
          <a:lstStyle/>
          <a:p>
            <a:r>
              <a:rPr lang="en-US" sz="2000" b="1" dirty="0">
                <a:highlight>
                  <a:srgbClr val="FFFF00"/>
                </a:highlight>
              </a:rPr>
              <a:t>Auto Rental issues</a:t>
            </a:r>
          </a:p>
        </p:txBody>
      </p:sp>
    </p:spTree>
    <p:extLst>
      <p:ext uri="{BB962C8B-B14F-4D97-AF65-F5344CB8AC3E}">
        <p14:creationId xmlns:p14="http://schemas.microsoft.com/office/powerpoint/2010/main" val="32507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4">
            <a:extLst>
              <a:ext uri="{FF2B5EF4-FFF2-40B4-BE49-F238E27FC236}">
                <a16:creationId xmlns:a16="http://schemas.microsoft.com/office/drawing/2014/main" id="{0A8BAFE1-5E86-8DD0-A06F-CC9990048F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FDFB94B-A1B1-4967-9AD6-27A4FD88C01D}" type="slidenum">
              <a:rPr lang="en-US" altLang="en-US">
                <a:solidFill>
                  <a:srgbClr val="D1EAEE"/>
                </a:solidFill>
              </a:rPr>
              <a:pPr/>
              <a:t>96</a:t>
            </a:fld>
            <a:endParaRPr lang="en-US" altLang="en-US">
              <a:solidFill>
                <a:srgbClr val="D1EAEE"/>
              </a:solidFill>
            </a:endParaRPr>
          </a:p>
        </p:txBody>
      </p:sp>
      <p:sp>
        <p:nvSpPr>
          <p:cNvPr id="188419" name="Text Box 9">
            <a:extLst>
              <a:ext uri="{FF2B5EF4-FFF2-40B4-BE49-F238E27FC236}">
                <a16:creationId xmlns:a16="http://schemas.microsoft.com/office/drawing/2014/main" id="{FC84F7CA-6A12-BD4F-72EA-5F60966F9D23}"/>
              </a:ext>
            </a:extLst>
          </p:cNvPr>
          <p:cNvSpPr txBox="1">
            <a:spLocks noChangeArrowheads="1"/>
          </p:cNvSpPr>
          <p:nvPr/>
        </p:nvSpPr>
        <p:spPr bwMode="auto">
          <a:xfrm>
            <a:off x="2438400" y="5334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mn-lt"/>
              </a:rPr>
              <a:t>	          Thank you for attending…</a:t>
            </a:r>
          </a:p>
        </p:txBody>
      </p:sp>
      <p:sp>
        <p:nvSpPr>
          <p:cNvPr id="188420" name="Rectangle 10">
            <a:extLst>
              <a:ext uri="{FF2B5EF4-FFF2-40B4-BE49-F238E27FC236}">
                <a16:creationId xmlns:a16="http://schemas.microsoft.com/office/drawing/2014/main" id="{E3B7C15E-7FAA-88CD-CEFE-21A4EECD180F}"/>
              </a:ext>
            </a:extLst>
          </p:cNvPr>
          <p:cNvSpPr>
            <a:spLocks noChangeArrowheads="1"/>
          </p:cNvSpPr>
          <p:nvPr/>
        </p:nvSpPr>
        <p:spPr bwMode="auto">
          <a:xfrm>
            <a:off x="2514600" y="4876800"/>
            <a:ext cx="685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lnSpc>
                <a:spcPct val="115000"/>
              </a:lnSpc>
              <a:spcBef>
                <a:spcPct val="20000"/>
              </a:spcBef>
            </a:pPr>
            <a:r>
              <a:rPr lang="en-US" altLang="en-US" sz="2200" b="1" dirty="0">
                <a:latin typeface="+mn-lt"/>
              </a:rPr>
              <a:t>If you have any questions, please email imorrill</a:t>
            </a:r>
            <a:r>
              <a:rPr lang="en-US" altLang="en-US" sz="2200" b="1" u="sng" dirty="0">
                <a:latin typeface="+mn-lt"/>
              </a:rPr>
              <a:t>@massagent.com</a:t>
            </a:r>
            <a:r>
              <a:rPr lang="en-US" altLang="en-US" sz="2200" b="1" dirty="0">
                <a:latin typeface="+mn-lt"/>
              </a:rPr>
              <a:t> </a:t>
            </a:r>
            <a:br>
              <a:rPr lang="en-US" altLang="en-US" sz="2200" b="1" dirty="0">
                <a:latin typeface="+mn-lt"/>
              </a:rPr>
            </a:br>
            <a:endParaRPr lang="en-US" altLang="en-US" sz="1400" b="1" dirty="0">
              <a:latin typeface="+mn-lt"/>
            </a:endParaRPr>
          </a:p>
        </p:txBody>
      </p:sp>
      <p:sp>
        <p:nvSpPr>
          <p:cNvPr id="188421" name="Text Box 2">
            <a:extLst>
              <a:ext uri="{FF2B5EF4-FFF2-40B4-BE49-F238E27FC236}">
                <a16:creationId xmlns:a16="http://schemas.microsoft.com/office/drawing/2014/main" id="{AE69B176-099C-273D-9721-C63007CB5412}"/>
              </a:ext>
            </a:extLst>
          </p:cNvPr>
          <p:cNvSpPr txBox="1">
            <a:spLocks noChangeArrowheads="1"/>
          </p:cNvSpPr>
          <p:nvPr/>
        </p:nvSpPr>
        <p:spPr bwMode="auto">
          <a:xfrm>
            <a:off x="2033588" y="3581400"/>
            <a:ext cx="8153400" cy="954107"/>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800" b="1" dirty="0">
                <a:solidFill>
                  <a:srgbClr val="FF0000"/>
                </a:solidFill>
                <a:latin typeface="Arial" panose="020B0604020202020204" pitchFamily="34" charset="0"/>
                <a:cs typeface="Arial" panose="020B0604020202020204" pitchFamily="34" charset="0"/>
              </a:rPr>
              <a:t>Q4U – A year of MA auto </a:t>
            </a:r>
          </a:p>
          <a:p>
            <a:pPr algn="ctr"/>
            <a:r>
              <a:rPr lang="en-US" altLang="en-US" sz="2800" b="1" dirty="0">
                <a:solidFill>
                  <a:srgbClr val="FF0000"/>
                </a:solidFill>
                <a:latin typeface="Arial" panose="020B0604020202020204" pitchFamily="34" charset="0"/>
                <a:cs typeface="Arial" panose="020B0604020202020204" pitchFamily="34" charset="0"/>
              </a:rPr>
              <a:t>Questions and answers</a:t>
            </a:r>
          </a:p>
        </p:txBody>
      </p:sp>
      <p:sp>
        <p:nvSpPr>
          <p:cNvPr id="188422" name="Text Box 4">
            <a:extLst>
              <a:ext uri="{FF2B5EF4-FFF2-40B4-BE49-F238E27FC236}">
                <a16:creationId xmlns:a16="http://schemas.microsoft.com/office/drawing/2014/main" id="{9FB40BF5-AD8D-A229-876F-0A7E5D29B146}"/>
              </a:ext>
            </a:extLst>
          </p:cNvPr>
          <p:cNvSpPr txBox="1">
            <a:spLocks noChangeArrowheads="1"/>
          </p:cNvSpPr>
          <p:nvPr/>
        </p:nvSpPr>
        <p:spPr bwMode="auto">
          <a:xfrm>
            <a:off x="2143125" y="2133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b="1">
                <a:solidFill>
                  <a:schemeClr val="bg1"/>
                </a:solidFill>
                <a:latin typeface="Arial" panose="020B0604020202020204" pitchFamily="34" charset="0"/>
              </a:rPr>
              <a:t>	          Thank you for attending…</a:t>
            </a:r>
          </a:p>
        </p:txBody>
      </p:sp>
      <p:pic>
        <p:nvPicPr>
          <p:cNvPr id="8" name="Picture 7" descr="Text, logo&#10;&#10;Description automatically generated">
            <a:extLst>
              <a:ext uri="{FF2B5EF4-FFF2-40B4-BE49-F238E27FC236}">
                <a16:creationId xmlns:a16="http://schemas.microsoft.com/office/drawing/2014/main" id="{2B4FCF03-F7E8-7437-AF48-1B94DC64F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47" y="1209675"/>
            <a:ext cx="2462553" cy="18478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6033</Words>
  <Application>Microsoft Office PowerPoint</Application>
  <PresentationFormat>Widescreen</PresentationFormat>
  <Paragraphs>774</Paragraphs>
  <Slides>96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Morilll</dc:creator>
  <cp:lastModifiedBy>Irene Morilll</cp:lastModifiedBy>
  <cp:revision>32</cp:revision>
  <dcterms:created xsi:type="dcterms:W3CDTF">2022-07-06T15:44:05Z</dcterms:created>
  <dcterms:modified xsi:type="dcterms:W3CDTF">2022-07-13T16:26:31Z</dcterms:modified>
</cp:coreProperties>
</file>